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2" r:id="rId9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C3EB"/>
    <a:srgbClr val="0C5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144" autoAdjust="0"/>
  </p:normalViewPr>
  <p:slideViewPr>
    <p:cSldViewPr snapToGrid="0" snapToObjects="1">
      <p:cViewPr>
        <p:scale>
          <a:sx n="72" d="100"/>
          <a:sy n="72" d="100"/>
        </p:scale>
        <p:origin x="-2118" y="-4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B1794-B2DD-E64A-9FBE-CF9135675230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314D3-EFF9-9748-AE5F-94E2951FA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02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314D3-EFF9-9748-AE5F-94E2951FA02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27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Mme REA</a:t>
            </a:r>
            <a:r>
              <a:rPr lang="fr-FR" b="1" baseline="0" dirty="0" smtClean="0"/>
              <a:t> : </a:t>
            </a:r>
            <a:r>
              <a:rPr lang="fr-FR" b="1" dirty="0" smtClean="0"/>
              <a:t>Phrase</a:t>
            </a:r>
            <a:r>
              <a:rPr lang="fr-FR" b="1" baseline="0" dirty="0" smtClean="0"/>
              <a:t> introductive pour les intervenants de la table ronde</a:t>
            </a:r>
            <a:endParaRPr lang="fr-FR" b="1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314D3-EFF9-9748-AE5F-94E2951FA02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43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Audrey PIERRE (ARS)</a:t>
            </a:r>
          </a:p>
          <a:p>
            <a:endParaRPr lang="fr-FR" dirty="0" smtClean="0"/>
          </a:p>
          <a:p>
            <a:r>
              <a:rPr lang="fr-FR" b="1" dirty="0" smtClean="0"/>
              <a:t>La transformation de l’offre MS nécessite la mobilisation conjointe de tous les partenaires pour </a:t>
            </a:r>
            <a:r>
              <a:rPr lang="fr-FR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Partager des constats communs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Partager des objectifs et une volonté commune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Coordonner les moyens à mettre en œuvre</a:t>
            </a:r>
          </a:p>
          <a:p>
            <a:pPr marL="171450" indent="-171450">
              <a:buFontTx/>
              <a:buChar char="-"/>
            </a:pPr>
            <a:endParaRPr lang="fr-FR" dirty="0" smtClean="0"/>
          </a:p>
          <a:p>
            <a:r>
              <a:rPr lang="fr-FR" b="1" dirty="0" smtClean="0"/>
              <a:t>Les leviers mis en place sur la région BFC sont </a:t>
            </a:r>
            <a:r>
              <a:rPr lang="fr-FR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Une gouvernance régionale : un comité stratégique avec une</a:t>
            </a:r>
            <a:r>
              <a:rPr lang="fr-FR" baseline="0" dirty="0" smtClean="0"/>
              <a:t> déclinaison départementale</a:t>
            </a: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L’élaboration de conventions régionales 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convention cadre EN/ARS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Protocole régional avec la DRJSCS (inclusion sociale : logement, sport adapté, vacances)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Convention AM/ARS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/>
              <a:t>La participation de ses acteurs à l’écriture du futur PRS 2 et demain sa déclinaison dans les CPOM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 smtClean="0"/>
              <a:t>Dans une perspective de territorialisation des</a:t>
            </a:r>
            <a:r>
              <a:rPr lang="fr-FR" baseline="0" dirty="0" smtClean="0"/>
              <a:t> réponses, nous travaillons en étroite collaboration avec les conseils départementaux et les MDPH (c’est le cas avec le département de Saône-et-Loire),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314D3-EFF9-9748-AE5F-94E2951FA02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76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Eliane FLEUROT (CD)</a:t>
            </a:r>
          </a:p>
          <a:p>
            <a:endParaRPr lang="fr-FR" b="1" dirty="0" smtClean="0"/>
          </a:p>
          <a:p>
            <a:r>
              <a:rPr lang="fr-FR" b="0" dirty="0" smtClean="0"/>
              <a:t>Cet</a:t>
            </a:r>
            <a:r>
              <a:rPr lang="fr-FR" b="0" baseline="0" dirty="0" smtClean="0"/>
              <a:t> échange et cette vision partagée a lieu dans le cadre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baseline="0" dirty="0" smtClean="0"/>
              <a:t>de réunions techniques entre les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baseline="0" dirty="0" smtClean="0"/>
              <a:t>De réunions stratégiques DGARS/PCD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baseline="0" dirty="0" smtClean="0"/>
              <a:t>Du comité de pilotage départemental RAPT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314D3-EFF9-9748-AE5F-94E2951FA02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66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Audrey PIERRE (ARS)</a:t>
            </a:r>
          </a:p>
          <a:p>
            <a:endParaRPr lang="fr-FR" b="1" dirty="0" smtClean="0"/>
          </a:p>
          <a:p>
            <a:r>
              <a:rPr lang="fr-FR" b="1" dirty="0" smtClean="0"/>
              <a:t>Voici les projets</a:t>
            </a:r>
            <a:r>
              <a:rPr lang="fr-FR" b="1" baseline="0" dirty="0" smtClean="0"/>
              <a:t> communs qui ont pu être menés (et sur lesquels Mme COMTET du SAMSAH reviendra)</a:t>
            </a:r>
            <a:endParaRPr lang="fr-FR" b="1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314D3-EFF9-9748-AE5F-94E2951FA02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404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Eliane FLEUROT (CD)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314D3-EFF9-9748-AE5F-94E2951FA02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40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83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63997"/>
            <a:ext cx="7772400" cy="11017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C519A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10421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4C3EB"/>
                </a:solidFill>
                <a:latin typeface="Arial Rounded MT Bold"/>
                <a:cs typeface="Arial Rounded MT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27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153" y="831913"/>
            <a:ext cx="8435647" cy="85725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C519A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25" y="1843439"/>
            <a:ext cx="8572389" cy="25353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152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05055-2F86-C643-AE5A-E603EA4AA2EA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95CCB-A4DC-9B49-8FDE-A85E42FB636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1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0E0FB-567D-994F-9BEF-B9C60FB2AA38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4E800-A8F0-064C-BEB9-D9029B6F051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7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C0C4-1B07-5343-B550-10400A14BE41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93AC-FFD0-3649-9B64-F6464727ED0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" y="0"/>
            <a:ext cx="913587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1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3816513"/>
            <a:ext cx="6040892" cy="13269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400" b="1" dirty="0">
                <a:solidFill>
                  <a:srgbClr val="0C519A"/>
                </a:solidFill>
                <a:latin typeface="Arial"/>
                <a:cs typeface="Arial"/>
              </a:rPr>
              <a:t>Audrey Pierre, </a:t>
            </a:r>
            <a:endParaRPr lang="fr-FR" sz="1400" b="1" dirty="0" smtClean="0">
              <a:solidFill>
                <a:srgbClr val="0C519A"/>
              </a:solidFill>
              <a:latin typeface="Arial"/>
              <a:cs typeface="Arial"/>
            </a:endParaRPr>
          </a:p>
          <a:p>
            <a:pPr algn="l"/>
            <a:r>
              <a:rPr lang="fr-FR" sz="1200" dirty="0" smtClean="0">
                <a:latin typeface="Arial"/>
                <a:cs typeface="Arial"/>
              </a:rPr>
              <a:t>chef </a:t>
            </a:r>
            <a:r>
              <a:rPr lang="fr-FR" sz="1200" dirty="0">
                <a:latin typeface="Arial"/>
                <a:cs typeface="Arial"/>
              </a:rPr>
              <a:t>de projet Handicap «Une réponse accompagnée pour tous» à l’Agence régionale</a:t>
            </a:r>
          </a:p>
          <a:p>
            <a:pPr algn="l"/>
            <a:r>
              <a:rPr lang="fr-FR" sz="1200" dirty="0">
                <a:latin typeface="Arial"/>
                <a:cs typeface="Arial"/>
              </a:rPr>
              <a:t>de santé de Bourgogne Franche-</a:t>
            </a:r>
            <a:r>
              <a:rPr lang="fr-FR" sz="1200" dirty="0" smtClean="0">
                <a:latin typeface="Arial"/>
                <a:cs typeface="Arial"/>
              </a:rPr>
              <a:t>Comté</a:t>
            </a:r>
          </a:p>
          <a:p>
            <a:pPr algn="l"/>
            <a:endParaRPr lang="fr-FR" sz="1400" b="1" dirty="0">
              <a:solidFill>
                <a:srgbClr val="0C519A"/>
              </a:solidFill>
              <a:latin typeface="Arial"/>
              <a:cs typeface="Arial"/>
            </a:endParaRPr>
          </a:p>
          <a:p>
            <a:pPr algn="l"/>
            <a:r>
              <a:rPr lang="fr-FR" sz="1400" b="1" dirty="0">
                <a:solidFill>
                  <a:srgbClr val="0C519A"/>
                </a:solidFill>
                <a:latin typeface="Arial"/>
                <a:cs typeface="Arial"/>
              </a:rPr>
              <a:t>Eliane </a:t>
            </a:r>
            <a:r>
              <a:rPr lang="fr-FR" sz="1400" b="1" dirty="0" err="1">
                <a:solidFill>
                  <a:srgbClr val="0C519A"/>
                </a:solidFill>
                <a:latin typeface="Arial"/>
                <a:cs typeface="Arial"/>
              </a:rPr>
              <a:t>Fleurot</a:t>
            </a:r>
            <a:r>
              <a:rPr lang="fr-FR" sz="1400" b="1" dirty="0">
                <a:solidFill>
                  <a:srgbClr val="0C519A"/>
                </a:solidFill>
                <a:latin typeface="Arial"/>
                <a:cs typeface="Arial"/>
              </a:rPr>
              <a:t>, </a:t>
            </a:r>
            <a:r>
              <a:rPr lang="fr-FR" sz="1200" dirty="0">
                <a:latin typeface="Arial"/>
                <a:cs typeface="Arial"/>
              </a:rPr>
              <a:t>conseillère technique à la Direction de l’autonomie des personnes âgées et des </a:t>
            </a:r>
            <a:r>
              <a:rPr lang="fr-FR" sz="1200" dirty="0" smtClean="0">
                <a:latin typeface="Arial"/>
                <a:cs typeface="Arial"/>
              </a:rPr>
              <a:t>personnes handicapées </a:t>
            </a:r>
            <a:r>
              <a:rPr lang="fr-FR" sz="1200" dirty="0">
                <a:latin typeface="Arial"/>
                <a:cs typeface="Arial"/>
              </a:rPr>
              <a:t>- Conseil départemental de Saône-et-Loire</a:t>
            </a:r>
            <a:endParaRPr lang="fr-FR" sz="1200" dirty="0" smtClean="0">
              <a:latin typeface="Arial"/>
              <a:cs typeface="Arial"/>
            </a:endParaRPr>
          </a:p>
          <a:p>
            <a:pPr algn="l"/>
            <a:endParaRPr lang="fr-FR" sz="1200" dirty="0">
              <a:solidFill>
                <a:srgbClr val="0C519A"/>
              </a:solidFill>
              <a:latin typeface="Arial"/>
              <a:cs typeface="Arial"/>
            </a:endParaRPr>
          </a:p>
          <a:p>
            <a:pPr algn="l"/>
            <a:endParaRPr lang="fr-FR" sz="1200" dirty="0">
              <a:solidFill>
                <a:srgbClr val="0C519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8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25" y="1234616"/>
            <a:ext cx="8572389" cy="3144143"/>
          </a:xfrm>
        </p:spPr>
        <p:txBody>
          <a:bodyPr>
            <a:normAutofit/>
          </a:bodyPr>
          <a:lstStyle/>
          <a:p>
            <a:pPr algn="just"/>
            <a:r>
              <a:rPr lang="fr-FR" b="1" dirty="0"/>
              <a:t>La démarche « Réponse accompagnée » invite les acteurs du territoire à imaginer de </a:t>
            </a:r>
            <a:r>
              <a:rPr lang="fr-FR" sz="2800" b="1" dirty="0">
                <a:solidFill>
                  <a:srgbClr val="0070C0"/>
                </a:solidFill>
              </a:rPr>
              <a:t>nouvelles formes de travail collaboratives institutionnelles et professionnelles</a:t>
            </a:r>
            <a:r>
              <a:rPr lang="fr-FR" sz="2800" b="1" dirty="0"/>
              <a:t>,</a:t>
            </a:r>
          </a:p>
          <a:p>
            <a:pPr algn="just"/>
            <a:r>
              <a:rPr lang="fr-FR" b="1" dirty="0"/>
              <a:t>pour optimiser et diversifier les réponses d’accompagnement médico-social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981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b="1" dirty="0"/>
              <a:t>La construction et l’animation</a:t>
            </a:r>
            <a:br>
              <a:rPr lang="fr-FR" sz="2000" b="1" dirty="0"/>
            </a:br>
            <a:r>
              <a:rPr lang="fr-FR" sz="2000" b="1" dirty="0"/>
              <a:t>d’une dynamique régionale en Bourgogne Franche-Comté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25" y="1843439"/>
            <a:ext cx="8572389" cy="274227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b="1" dirty="0"/>
              <a:t>Une gouvernance régionale </a:t>
            </a:r>
            <a:r>
              <a:rPr lang="fr-FR" dirty="0"/>
              <a:t>avec un comité stratégique régional de la démarche réunissant les acteurs régionaux et les acteurs des 8 départements      (institutions/professionnels/usagers/fédérations) </a:t>
            </a:r>
            <a:r>
              <a:rPr lang="fr-FR" b="1" dirty="0"/>
              <a:t>avec une déclinaison départementale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dirty="0"/>
              <a:t>L’élaboration de </a:t>
            </a:r>
            <a:r>
              <a:rPr lang="fr-FR" b="1" dirty="0"/>
              <a:t>conventions partenariales</a:t>
            </a:r>
          </a:p>
          <a:p>
            <a:pPr algn="just"/>
            <a:endParaRPr lang="fr-FR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FR" b="1" dirty="0"/>
              <a:t>L’association des partenaires à l’écriture du futur PRS 2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030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b="1" dirty="0"/>
              <a:t>Une coopération institutionnelle ARS/DÉPARTEMENT/MDPH :</a:t>
            </a:r>
            <a:br>
              <a:rPr lang="fr-FR" sz="2000" b="1" dirty="0"/>
            </a:br>
            <a:r>
              <a:rPr lang="fr-FR" sz="1800" b="1" dirty="0">
                <a:solidFill>
                  <a:srgbClr val="0070C0"/>
                </a:solidFill>
              </a:rPr>
              <a:t>l’exemple de la diversification des SAMSAH </a:t>
            </a:r>
            <a:br>
              <a:rPr lang="fr-FR" sz="1800" b="1" dirty="0">
                <a:solidFill>
                  <a:srgbClr val="0070C0"/>
                </a:solidFill>
              </a:rPr>
            </a:br>
            <a:r>
              <a:rPr lang="fr-FR" sz="1800" b="1" dirty="0">
                <a:solidFill>
                  <a:srgbClr val="0070C0"/>
                </a:solidFill>
              </a:rPr>
              <a:t>en Saône et Loire et du décloisonnement sanitaire/MS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25" y="1843438"/>
            <a:ext cx="8572389" cy="3077389"/>
          </a:xfrm>
        </p:spPr>
        <p:txBody>
          <a:bodyPr>
            <a:normAutofit fontScale="62500" lnSpcReduction="20000"/>
          </a:bodyPr>
          <a:lstStyle/>
          <a:p>
            <a:pPr algn="just">
              <a:spcAft>
                <a:spcPts val="1200"/>
              </a:spcAft>
            </a:pPr>
            <a:r>
              <a:rPr lang="fr-FR" b="1" dirty="0">
                <a:solidFill>
                  <a:srgbClr val="595959"/>
                </a:solidFill>
              </a:rPr>
              <a:t>Repose sur un échange d’informations et une vision partagée des besoins du territoire</a:t>
            </a:r>
          </a:p>
          <a:p>
            <a:pPr marL="457200" indent="-457200" algn="just">
              <a:spcAft>
                <a:spcPts val="1200"/>
              </a:spcAft>
              <a:buFontTx/>
              <a:buChar char="-"/>
            </a:pPr>
            <a:r>
              <a:rPr lang="fr-FR" dirty="0">
                <a:solidFill>
                  <a:srgbClr val="595959"/>
                </a:solidFill>
              </a:rPr>
              <a:t>Etude de </a:t>
            </a:r>
            <a:r>
              <a:rPr lang="fr-FR" dirty="0" err="1">
                <a:solidFill>
                  <a:srgbClr val="595959"/>
                </a:solidFill>
              </a:rPr>
              <a:t>Ia</a:t>
            </a:r>
            <a:r>
              <a:rPr lang="fr-FR" dirty="0">
                <a:solidFill>
                  <a:srgbClr val="595959"/>
                </a:solidFill>
              </a:rPr>
              <a:t> couverture départementale des SAMSAH existants (identification de zones blanches)	</a:t>
            </a:r>
          </a:p>
          <a:p>
            <a:pPr marL="457200" indent="-457200" algn="just">
              <a:spcAft>
                <a:spcPts val="1200"/>
              </a:spcAft>
              <a:buFontTx/>
              <a:buChar char="-"/>
            </a:pPr>
            <a:r>
              <a:rPr lang="fr-FR" dirty="0">
                <a:solidFill>
                  <a:srgbClr val="595959"/>
                </a:solidFill>
              </a:rPr>
              <a:t>Étude du Département sur l’adaptation de l’offre aux besoins de prise en charge dans les foyers de vie</a:t>
            </a:r>
          </a:p>
          <a:p>
            <a:pPr marL="457200" indent="-457200" algn="just">
              <a:spcAft>
                <a:spcPts val="1200"/>
              </a:spcAft>
              <a:buFontTx/>
              <a:buChar char="-"/>
            </a:pPr>
            <a:r>
              <a:rPr lang="fr-FR" dirty="0">
                <a:solidFill>
                  <a:srgbClr val="595959"/>
                </a:solidFill>
              </a:rPr>
              <a:t>Remontées des professionnels sur la difficile articulation du secteur de la santé mentale et du médico-social (besoin de séjours de rupture, nécessité de croiser les expertises, les diagnostics, les projets de soins)</a:t>
            </a:r>
          </a:p>
          <a:p>
            <a:pPr marL="457200" indent="-457200" algn="just">
              <a:buFontTx/>
              <a:buChar char="-"/>
            </a:pPr>
            <a:r>
              <a:rPr lang="fr-FR" dirty="0">
                <a:solidFill>
                  <a:srgbClr val="595959"/>
                </a:solidFill>
              </a:rPr>
              <a:t>Remontées de situations individuelles (commission situations critiques puis groupes opérationnels, sollicitations individuelles des familles, fiches d’évènements indésirables)</a:t>
            </a:r>
          </a:p>
          <a:p>
            <a:endParaRPr lang="fr-FR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8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b="1" dirty="0"/>
              <a:t>Une coopération institutionnelle 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ARS</a:t>
            </a:r>
            <a:r>
              <a:rPr lang="fr-FR" sz="2400" b="1" dirty="0"/>
              <a:t>/DÉPARTEMENT/MDPH  </a:t>
            </a:r>
            <a:r>
              <a:rPr lang="fr-FR" sz="1400" b="1" dirty="0"/>
              <a:t>1/2</a:t>
            </a:r>
            <a:r>
              <a:rPr lang="fr-FR" sz="1400" dirty="0"/>
              <a:t/>
            </a:r>
            <a:br>
              <a:rPr lang="fr-FR" sz="1400" dirty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25" y="1843439"/>
            <a:ext cx="8572389" cy="293629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r-FR" b="1" dirty="0">
                <a:solidFill>
                  <a:srgbClr val="595959"/>
                </a:solidFill>
              </a:rPr>
              <a:t>Qui a permis et permettra de porter des projets communs :</a:t>
            </a:r>
          </a:p>
          <a:p>
            <a:pPr marL="457200" indent="-457200" algn="just">
              <a:spcAft>
                <a:spcPts val="1200"/>
              </a:spcAft>
              <a:buFontTx/>
              <a:buChar char="-"/>
            </a:pPr>
            <a:r>
              <a:rPr lang="fr-FR" dirty="0">
                <a:solidFill>
                  <a:srgbClr val="595959"/>
                </a:solidFill>
              </a:rPr>
              <a:t>Lancement </a:t>
            </a:r>
            <a:r>
              <a:rPr lang="fr-FR" b="1" dirty="0">
                <a:solidFill>
                  <a:srgbClr val="595959"/>
                </a:solidFill>
              </a:rPr>
              <a:t>d’appels à projets conjoints </a:t>
            </a:r>
            <a:r>
              <a:rPr lang="fr-FR" dirty="0">
                <a:solidFill>
                  <a:srgbClr val="595959"/>
                </a:solidFill>
              </a:rPr>
              <a:t>pour le développement de SAMSAH sur des « zones blanches » avec de nouvelles modalités d’accompagnement</a:t>
            </a:r>
          </a:p>
          <a:p>
            <a:pPr marL="457200" indent="-457200" algn="just">
              <a:spcAft>
                <a:spcPts val="1200"/>
              </a:spcAft>
              <a:buFontTx/>
              <a:buChar char="-"/>
            </a:pPr>
            <a:r>
              <a:rPr lang="fr-FR" dirty="0">
                <a:solidFill>
                  <a:srgbClr val="595959"/>
                </a:solidFill>
              </a:rPr>
              <a:t>Pilotage </a:t>
            </a:r>
            <a:r>
              <a:rPr lang="fr-FR" b="1" dirty="0">
                <a:solidFill>
                  <a:srgbClr val="595959"/>
                </a:solidFill>
              </a:rPr>
              <a:t>d’un groupe de travail </a:t>
            </a:r>
            <a:r>
              <a:rPr lang="fr-FR" dirty="0">
                <a:solidFill>
                  <a:srgbClr val="595959"/>
                </a:solidFill>
              </a:rPr>
              <a:t>entre les professionnels de la psychiatrie et du médico-sociale (SAMSAH, FAM, MAS) qui a conduit à la signature d’une convention </a:t>
            </a:r>
          </a:p>
          <a:p>
            <a:pPr marL="457200" indent="-457200" algn="just">
              <a:buFontTx/>
              <a:buChar char="-"/>
            </a:pPr>
            <a:r>
              <a:rPr lang="fr-FR" dirty="0">
                <a:solidFill>
                  <a:srgbClr val="595959"/>
                </a:solidFill>
              </a:rPr>
              <a:t>Animation d’un groupe de travail régional sur le </a:t>
            </a:r>
            <a:r>
              <a:rPr lang="fr-FR" b="1" dirty="0">
                <a:solidFill>
                  <a:srgbClr val="595959"/>
                </a:solidFill>
              </a:rPr>
              <a:t>« vieillissement des personnes en situation de handicap » </a:t>
            </a:r>
            <a:r>
              <a:rPr lang="fr-FR" dirty="0">
                <a:solidFill>
                  <a:srgbClr val="595959"/>
                </a:solidFill>
              </a:rPr>
              <a:t>associant les Départements, en lien avec l’étude menée par le Département 71</a:t>
            </a:r>
          </a:p>
          <a:p>
            <a:pPr marL="457200" indent="-457200" algn="just">
              <a:buFontTx/>
              <a:buChar char="-"/>
            </a:pPr>
            <a:endParaRPr lang="fr-FR" dirty="0">
              <a:solidFill>
                <a:srgbClr val="595959"/>
              </a:solidFill>
            </a:endParaRPr>
          </a:p>
          <a:p>
            <a:endParaRPr lang="fr-FR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b="1" dirty="0"/>
              <a:t>Une coopération institutionnelle 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ARS</a:t>
            </a:r>
            <a:r>
              <a:rPr lang="fr-FR" sz="2400" b="1" dirty="0"/>
              <a:t>/DÉPARTEMENT/MDPH  </a:t>
            </a:r>
            <a:r>
              <a:rPr lang="fr-FR" sz="1400" b="1" dirty="0" smtClean="0"/>
              <a:t>2/</a:t>
            </a:r>
            <a:r>
              <a:rPr lang="fr-FR" sz="1400" b="1" dirty="0"/>
              <a:t>2</a:t>
            </a:r>
            <a:r>
              <a:rPr lang="fr-FR" sz="1400" dirty="0"/>
              <a:t/>
            </a:r>
            <a:br>
              <a:rPr lang="fr-FR" sz="1400" dirty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25" y="1843439"/>
            <a:ext cx="8572389" cy="2936290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Tx/>
              <a:buChar char="-"/>
            </a:pPr>
            <a:r>
              <a:rPr lang="fr-FR" b="1" dirty="0">
                <a:solidFill>
                  <a:srgbClr val="595959"/>
                </a:solidFill>
              </a:rPr>
              <a:t>Une gestion des admissions </a:t>
            </a:r>
            <a:r>
              <a:rPr lang="fr-FR" dirty="0">
                <a:solidFill>
                  <a:srgbClr val="595959"/>
                </a:solidFill>
              </a:rPr>
              <a:t>contribuant à une meilleure adéquation de l’offre aux besoins : </a:t>
            </a:r>
          </a:p>
          <a:p>
            <a:pPr marL="804863" lvl="1" indent="-366713" algn="just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95959"/>
                </a:solidFill>
              </a:rPr>
              <a:t>Déploiement de </a:t>
            </a:r>
            <a:r>
              <a:rPr lang="fr-FR" dirty="0" err="1">
                <a:solidFill>
                  <a:srgbClr val="595959"/>
                </a:solidFill>
              </a:rPr>
              <a:t>ViaTrajectoire</a:t>
            </a:r>
            <a:r>
              <a:rPr lang="fr-FR" dirty="0">
                <a:solidFill>
                  <a:srgbClr val="595959"/>
                </a:solidFill>
              </a:rPr>
              <a:t> PH (suivi des décisions d’orientation CDAPH, lisibilité sur l’offre disponible/indisponible, actualisation liste d’attente)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95959"/>
                </a:solidFill>
              </a:rPr>
              <a:t>Travail, piloté par la MDPH sur la mise en place de commissions d’harmonisation des admissions sur le secteur de l’enfant et de l’adulte établissements FAM-MAS (constitution d’une liste d’attente départementale organisée)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95959"/>
                </a:solidFill>
              </a:rPr>
              <a:t>Dispositif d’orientation permanent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fr-FR" dirty="0">
              <a:solidFill>
                <a:srgbClr val="595959"/>
              </a:solidFill>
            </a:endParaRPr>
          </a:p>
          <a:p>
            <a:pPr lvl="1" indent="-457200" algn="just"/>
            <a:r>
              <a:rPr lang="fr-FR" dirty="0">
                <a:solidFill>
                  <a:srgbClr val="595959"/>
                </a:solidFill>
              </a:rPr>
              <a:t>- 	</a:t>
            </a:r>
            <a:r>
              <a:rPr lang="fr-FR" sz="2400" b="1" dirty="0">
                <a:solidFill>
                  <a:srgbClr val="595959"/>
                </a:solidFill>
              </a:rPr>
              <a:t>Réflexions sur la diversification des réponses : </a:t>
            </a:r>
            <a:r>
              <a:rPr lang="fr-FR" sz="2400" dirty="0">
                <a:solidFill>
                  <a:srgbClr val="595959"/>
                </a:solidFill>
              </a:rPr>
              <a:t>l’accueil familial salarié, l’accueil familial spécialisé, l’habitat inclusif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fr-FR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3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440</Words>
  <Application>Microsoft Office PowerPoint</Application>
  <PresentationFormat>Affichage à l'écran (16:9)</PresentationFormat>
  <Paragraphs>65</Paragraphs>
  <Slides>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Thème Office</vt:lpstr>
      <vt:lpstr>Conception personnalisée</vt:lpstr>
      <vt:lpstr>1_Conception personnalisée</vt:lpstr>
      <vt:lpstr>Présentation PowerPoint</vt:lpstr>
      <vt:lpstr>Présentation PowerPoint</vt:lpstr>
      <vt:lpstr>La construction et l’animation d’une dynamique régionale en Bourgogne Franche-Comté</vt:lpstr>
      <vt:lpstr>Une coopération institutionnelle ARS/DÉPARTEMENT/MDPH : l’exemple de la diversification des SAMSAH  en Saône et Loire et du décloisonnement sanitaire/MS</vt:lpstr>
      <vt:lpstr>Une coopération institutionnelle  ARS/DÉPARTEMENT/MDPH  1/2 </vt:lpstr>
      <vt:lpstr>Une coopération institutionnelle  ARS/DÉPARTEMENT/MDPH  2/2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Benedetta Pastore</dc:creator>
  <cp:lastModifiedBy>antoine.bezard</cp:lastModifiedBy>
  <cp:revision>48</cp:revision>
  <dcterms:created xsi:type="dcterms:W3CDTF">2018-01-16T11:25:02Z</dcterms:created>
  <dcterms:modified xsi:type="dcterms:W3CDTF">2018-02-08T15:41:01Z</dcterms:modified>
</cp:coreProperties>
</file>