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0" r:id="rId2"/>
    <p:sldMasterId id="2147483652" r:id="rId3"/>
  </p:sldMasterIdLst>
  <p:handoutMasterIdLst>
    <p:handoutMasterId r:id="rId11"/>
  </p:handoutMasterIdLst>
  <p:sldIdLst>
    <p:sldId id="264" r:id="rId4"/>
    <p:sldId id="259" r:id="rId5"/>
    <p:sldId id="267" r:id="rId6"/>
    <p:sldId id="260" r:id="rId7"/>
    <p:sldId id="268" r:id="rId8"/>
    <p:sldId id="270" r:id="rId9"/>
    <p:sldId id="265" r:id="rId1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2EB"/>
    <a:srgbClr val="34C3EB"/>
    <a:srgbClr val="0C5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70" d="100"/>
          <a:sy n="17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74A19-AFA2-2446-9802-CE178EB67F63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75E04-FABB-E046-813C-49E9326270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19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88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63997"/>
            <a:ext cx="7772400" cy="11017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C519A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0421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4C3EB"/>
                </a:solidFill>
                <a:latin typeface="Arial Rounded MT Bold"/>
                <a:cs typeface="Arial Rounded MT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27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53" y="780827"/>
            <a:ext cx="8605561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C519A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153" y="1751600"/>
            <a:ext cx="8605561" cy="2627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152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62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42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E0FB-567D-994F-9BEF-B9C60FB2AA38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E800-A8F0-064C-BEB9-D9029B6F051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" y="0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7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C0C4-1B07-5343-B550-10400A14BE41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93AC-FFD0-3649-9B64-F6464727ED0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" y="0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1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S-PPT-COUVERTUR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77881" r="2981"/>
          <a:stretch/>
        </p:blipFill>
        <p:spPr>
          <a:xfrm>
            <a:off x="7847543" y="4005792"/>
            <a:ext cx="1016000" cy="1137708"/>
          </a:xfrm>
          <a:prstGeom prst="rect">
            <a:avLst/>
          </a:prstGeom>
        </p:spPr>
      </p:pic>
      <p:pic>
        <p:nvPicPr>
          <p:cNvPr id="3" name="Image 2" descr="IMAGES-PPT-COUVERTUR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0"/>
          <a:stretch/>
        </p:blipFill>
        <p:spPr>
          <a:xfrm>
            <a:off x="0" y="0"/>
            <a:ext cx="9135879" cy="4005792"/>
          </a:xfrm>
          <a:prstGeom prst="rect">
            <a:avLst/>
          </a:prstGeom>
        </p:spPr>
      </p:pic>
      <p:pic>
        <p:nvPicPr>
          <p:cNvPr id="4" name="Image 3" descr="IMAGES-PPT-COUVERTURE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7" b="15479"/>
          <a:stretch/>
        </p:blipFill>
        <p:spPr>
          <a:xfrm>
            <a:off x="0" y="3051979"/>
            <a:ext cx="9135879" cy="1295354"/>
          </a:xfrm>
          <a:prstGeom prst="rect">
            <a:avLst/>
          </a:prstGeom>
        </p:spPr>
      </p:pic>
      <p:pic>
        <p:nvPicPr>
          <p:cNvPr id="5" name="Image 4" descr="IMAGES-PPT-COUVERTURE-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20393" r="9680" b="34889"/>
          <a:stretch/>
        </p:blipFill>
        <p:spPr>
          <a:xfrm>
            <a:off x="852957" y="1048920"/>
            <a:ext cx="7398600" cy="230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-CIGLES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71" y="2093866"/>
            <a:ext cx="5128170" cy="1991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IMAGE-CIGLES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793">
            <a:off x="5963491" y="2890456"/>
            <a:ext cx="1817634" cy="854250"/>
          </a:xfrm>
          <a:prstGeom prst="rect">
            <a:avLst/>
          </a:prstGeom>
        </p:spPr>
      </p:pic>
      <p:pic>
        <p:nvPicPr>
          <p:cNvPr id="7" name="Image 6" descr="IMAGE-CIGLES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757">
            <a:off x="1585353" y="2184983"/>
            <a:ext cx="1817634" cy="854250"/>
          </a:xfrm>
          <a:prstGeom prst="rect">
            <a:avLst/>
          </a:prstGeom>
        </p:spPr>
      </p:pic>
      <p:pic>
        <p:nvPicPr>
          <p:cNvPr id="8" name="Image 7" descr="IMAGE-CIGLES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794">
            <a:off x="4480364" y="1656478"/>
            <a:ext cx="2291802" cy="1623360"/>
          </a:xfrm>
          <a:prstGeom prst="rect">
            <a:avLst/>
          </a:prstGeom>
        </p:spPr>
      </p:pic>
      <p:pic>
        <p:nvPicPr>
          <p:cNvPr id="9" name="Image 8" descr="IMAGE-CIGLES-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838">
            <a:off x="2877597" y="3261893"/>
            <a:ext cx="2291802" cy="858014"/>
          </a:xfrm>
          <a:prstGeom prst="rect">
            <a:avLst/>
          </a:prstGeom>
        </p:spPr>
      </p:pic>
      <p:pic>
        <p:nvPicPr>
          <p:cNvPr id="10" name="Image 9" descr="IMAGE-CIGLES-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342">
            <a:off x="1671357" y="2963284"/>
            <a:ext cx="2291802" cy="8580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Généralisation de…</a:t>
            </a:r>
            <a:endParaRPr lang="fr-FR" dirty="0"/>
          </a:p>
        </p:txBody>
      </p:sp>
      <p:pic>
        <p:nvPicPr>
          <p:cNvPr id="12" name="Image 11" descr="IMAGE-CIGLES-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40">
            <a:off x="4554669" y="2675839"/>
            <a:ext cx="1825162" cy="858014"/>
          </a:xfrm>
          <a:prstGeom prst="rect">
            <a:avLst/>
          </a:prstGeom>
        </p:spPr>
      </p:pic>
      <p:pic>
        <p:nvPicPr>
          <p:cNvPr id="13" name="Image 12" descr="IMAGE-CIGLES-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5350">
            <a:off x="4769739" y="3376685"/>
            <a:ext cx="2295566" cy="858014"/>
          </a:xfrm>
          <a:prstGeom prst="rect">
            <a:avLst/>
          </a:prstGeom>
        </p:spPr>
      </p:pic>
      <p:pic>
        <p:nvPicPr>
          <p:cNvPr id="14" name="Image 13" descr="IMAGE-CIGLES-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902">
            <a:off x="2722754" y="2430677"/>
            <a:ext cx="2291802" cy="85801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0706330" y="-600575"/>
            <a:ext cx="4565137" cy="18015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À la place de la bannière  « journée nationale… » mettre juste le sigle « RAPT » en très gros, en le faisant apparaitre en premier comme c’est le cas pour la bannière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7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-PPT-COUVERTUR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77881" r="2981"/>
          <a:stretch/>
        </p:blipFill>
        <p:spPr>
          <a:xfrm>
            <a:off x="7847543" y="4005792"/>
            <a:ext cx="1016000" cy="1137708"/>
          </a:xfrm>
          <a:prstGeom prst="rect">
            <a:avLst/>
          </a:prstGeom>
        </p:spPr>
      </p:pic>
      <p:pic>
        <p:nvPicPr>
          <p:cNvPr id="5" name="Image 4" descr="IMAGES-PPT-COUVERTUR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0"/>
          <a:stretch/>
        </p:blipFill>
        <p:spPr>
          <a:xfrm>
            <a:off x="0" y="0"/>
            <a:ext cx="9135879" cy="4005792"/>
          </a:xfrm>
          <a:prstGeom prst="rect">
            <a:avLst/>
          </a:prstGeom>
        </p:spPr>
      </p:pic>
      <p:pic>
        <p:nvPicPr>
          <p:cNvPr id="6" name="Image 5" descr="IMAGES-PPT-COUVERTURE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7" b="15479"/>
          <a:stretch/>
        </p:blipFill>
        <p:spPr>
          <a:xfrm>
            <a:off x="0" y="3051979"/>
            <a:ext cx="9135879" cy="12953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1475435"/>
            <a:ext cx="9135879" cy="141567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Généralisation de l’effectivité </a:t>
            </a:r>
            <a:br>
              <a:rPr lang="fr-FR" sz="4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</a:br>
            <a:r>
              <a:rPr lang="fr-FR" sz="4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de </a:t>
            </a:r>
            <a:r>
              <a:rPr lang="fr-FR" sz="4000" dirty="0">
                <a:solidFill>
                  <a:schemeClr val="bg1"/>
                </a:solidFill>
                <a:latin typeface="Arial Rounded MT Bold"/>
                <a:cs typeface="Arial Rounded MT Bold"/>
              </a:rPr>
              <a:t>l’accompagnement</a:t>
            </a:r>
          </a:p>
        </p:txBody>
      </p:sp>
      <p:pic>
        <p:nvPicPr>
          <p:cNvPr id="7" name="Image 6" descr="IMAGES-PPT-COUVERTURE-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20393" r="9680" b="34889"/>
          <a:stretch/>
        </p:blipFill>
        <p:spPr>
          <a:xfrm>
            <a:off x="240091" y="164288"/>
            <a:ext cx="2947245" cy="9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IMAGE-ANIMATION-PERSO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33" y="2379273"/>
            <a:ext cx="1618164" cy="2024368"/>
          </a:xfrm>
          <a:prstGeom prst="rect">
            <a:avLst/>
          </a:prstGeom>
        </p:spPr>
      </p:pic>
      <p:pic>
        <p:nvPicPr>
          <p:cNvPr id="17" name="Image 16" descr="IMAGE-ANIMATION-PERSO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25" y="2384565"/>
            <a:ext cx="1618164" cy="2024368"/>
          </a:xfrm>
          <a:prstGeom prst="rect">
            <a:avLst/>
          </a:prstGeom>
        </p:spPr>
      </p:pic>
      <p:pic>
        <p:nvPicPr>
          <p:cNvPr id="7" name="Image 6" descr="IMAGE-ANIMATION-BATIMENT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74" y="1062756"/>
            <a:ext cx="1431884" cy="16817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0" y="-1956823"/>
            <a:ext cx="4635910" cy="22996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/>
              <a:t>Idéalement deux infographies:</a:t>
            </a:r>
          </a:p>
          <a:p>
            <a:r>
              <a:rPr lang="fr-FR" sz="1200" dirty="0"/>
              <a:t> </a:t>
            </a:r>
            <a:r>
              <a:rPr lang="fr-FR" sz="1200" dirty="0" smtClean="0"/>
              <a:t>une personne avec une feuille de papier qu’elle regarde, avec une bulle avec des questions d’interrogation au-dessus de sa tête, si possible en sortant d’un bâtiment où c’est écrit « MDPH »</a:t>
            </a:r>
          </a:p>
          <a:p>
            <a:r>
              <a:rPr lang="fr-FR" sz="1200" dirty="0" smtClean="0"/>
              <a:t>Puis une personne qui est accompagnée (vous avez ça de mémoire). Plutôt pas une personne en fauteuil</a:t>
            </a:r>
          </a:p>
          <a:p>
            <a:r>
              <a:rPr lang="fr-FR" sz="1200" dirty="0" smtClean="0"/>
              <a:t>L’idée est bien qu’on passe d’un à l’autre</a:t>
            </a:r>
            <a:endParaRPr lang="fr-FR" sz="1200" dirty="0"/>
          </a:p>
        </p:txBody>
      </p:sp>
      <p:grpSp>
        <p:nvGrpSpPr>
          <p:cNvPr id="22" name="Grouper 21"/>
          <p:cNvGrpSpPr/>
          <p:nvPr/>
        </p:nvGrpSpPr>
        <p:grpSpPr>
          <a:xfrm>
            <a:off x="5071408" y="1154697"/>
            <a:ext cx="1829328" cy="1846630"/>
            <a:chOff x="5247741" y="1168744"/>
            <a:chExt cx="1741261" cy="1757732"/>
          </a:xfrm>
        </p:grpSpPr>
        <p:pic>
          <p:nvPicPr>
            <p:cNvPr id="9" name="Image 8" descr="IMAGE-ANIMATION-BUL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741" y="1168744"/>
              <a:ext cx="1741261" cy="1757732"/>
            </a:xfrm>
            <a:prstGeom prst="rect">
              <a:avLst/>
            </a:prstGeom>
          </p:spPr>
        </p:pic>
        <p:pic>
          <p:nvPicPr>
            <p:cNvPr id="10" name="Image 9" descr="IMAGE-ANIMATION-INTERROGAT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3691" y="1812368"/>
              <a:ext cx="565425" cy="800465"/>
            </a:xfrm>
            <a:prstGeom prst="rect">
              <a:avLst/>
            </a:prstGeom>
          </p:spPr>
        </p:pic>
        <p:pic>
          <p:nvPicPr>
            <p:cNvPr id="11" name="Image 10" descr="IMAGE-ANIMATION-INTERROGAT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935" y="1755127"/>
              <a:ext cx="411892" cy="583110"/>
            </a:xfrm>
            <a:prstGeom prst="rect">
              <a:avLst/>
            </a:prstGeom>
          </p:spPr>
        </p:pic>
        <p:pic>
          <p:nvPicPr>
            <p:cNvPr id="12" name="Image 11" descr="IMAGE-ANIMATION-INTERROGAT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350" y="1441319"/>
              <a:ext cx="307064" cy="434706"/>
            </a:xfrm>
            <a:prstGeom prst="rect">
              <a:avLst/>
            </a:prstGeom>
          </p:spPr>
        </p:pic>
        <p:pic>
          <p:nvPicPr>
            <p:cNvPr id="13" name="Image 12" descr="IMAGE-ANIMATION-INTERROGAT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755" y="2164397"/>
              <a:ext cx="307064" cy="434706"/>
            </a:xfrm>
            <a:prstGeom prst="rect">
              <a:avLst/>
            </a:prstGeom>
          </p:spPr>
        </p:pic>
        <p:pic>
          <p:nvPicPr>
            <p:cNvPr id="14" name="Image 13" descr="IMAGE-ANIMATION-INTERROGAT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448" y="2033963"/>
              <a:ext cx="307064" cy="434706"/>
            </a:xfrm>
            <a:prstGeom prst="rect">
              <a:avLst/>
            </a:prstGeom>
          </p:spPr>
        </p:pic>
        <p:pic>
          <p:nvPicPr>
            <p:cNvPr id="15" name="Image 14" descr="IMAGE-ANIMATION-INTERROGAT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67" y="1431525"/>
              <a:ext cx="333874" cy="472661"/>
            </a:xfrm>
            <a:prstGeom prst="rect">
              <a:avLst/>
            </a:prstGeom>
          </p:spPr>
        </p:pic>
      </p:grpSp>
      <p:grpSp>
        <p:nvGrpSpPr>
          <p:cNvPr id="20" name="Grouper 19"/>
          <p:cNvGrpSpPr/>
          <p:nvPr/>
        </p:nvGrpSpPr>
        <p:grpSpPr>
          <a:xfrm>
            <a:off x="3472359" y="2163335"/>
            <a:ext cx="2016928" cy="2724522"/>
            <a:chOff x="3759047" y="2183027"/>
            <a:chExt cx="1919832" cy="2593362"/>
          </a:xfrm>
        </p:grpSpPr>
        <p:pic>
          <p:nvPicPr>
            <p:cNvPr id="6" name="Image 5" descr="IMAGE-ANIMATION-PERSO-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047" y="2183027"/>
              <a:ext cx="1919832" cy="2443838"/>
            </a:xfrm>
            <a:prstGeom prst="rect">
              <a:avLst/>
            </a:prstGeom>
          </p:spPr>
        </p:pic>
        <p:pic>
          <p:nvPicPr>
            <p:cNvPr id="8" name="Image 7" descr="IMAGE-ANIMATION-FEUILL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46" y="3391243"/>
              <a:ext cx="1089349" cy="1385146"/>
            </a:xfrm>
            <a:prstGeom prst="rect">
              <a:avLst/>
            </a:prstGeom>
          </p:spPr>
        </p:pic>
        <p:pic>
          <p:nvPicPr>
            <p:cNvPr id="16" name="Image 15" descr="IMAGE-ANIMATION-VISAGE-1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65" b="38780"/>
            <a:stretch/>
          </p:blipFill>
          <p:spPr>
            <a:xfrm>
              <a:off x="4213311" y="2837232"/>
              <a:ext cx="1148920" cy="245094"/>
            </a:xfrm>
            <a:prstGeom prst="rect">
              <a:avLst/>
            </a:prstGeom>
          </p:spPr>
        </p:pic>
      </p:grpSp>
      <p:pic>
        <p:nvPicPr>
          <p:cNvPr id="25" name="Image 24" descr="IMAGE-ANIMATION-PERSO-1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t="65209" r="22098" b="22665"/>
          <a:stretch/>
        </p:blipFill>
        <p:spPr>
          <a:xfrm>
            <a:off x="4004772" y="2865466"/>
            <a:ext cx="921044" cy="155662"/>
          </a:xfrm>
          <a:prstGeom prst="rect">
            <a:avLst/>
          </a:prstGeom>
        </p:spPr>
      </p:pic>
      <p:pic>
        <p:nvPicPr>
          <p:cNvPr id="19" name="Image 18" descr="IMAGE-ANIMATION-VISAGE-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31" y="2545738"/>
            <a:ext cx="874462" cy="7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255713"/>
            <a:ext cx="9144000" cy="857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3600" dirty="0" smtClean="0">
                <a:solidFill>
                  <a:srgbClr val="0C519A"/>
                </a:solidFill>
                <a:latin typeface="Arial Rounded MT Bold"/>
                <a:cs typeface="Arial Rounded MT Bold"/>
              </a:rPr>
              <a:t>Quel accompagnement ?</a:t>
            </a:r>
            <a:endParaRPr lang="fr-FR" sz="3600" dirty="0">
              <a:solidFill>
                <a:srgbClr val="0C519A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10921" y="2592297"/>
            <a:ext cx="8605837" cy="4794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7800" indent="-177800">
              <a:buClr>
                <a:srgbClr val="34C3EB"/>
              </a:buClr>
              <a:buFont typeface="Arial"/>
              <a:buChar char="•"/>
            </a:pPr>
            <a:r>
              <a:rPr lang="fr-FR" sz="2400" dirty="0" smtClean="0">
                <a:solidFill>
                  <a:srgbClr val="0C519A"/>
                </a:solidFill>
                <a:latin typeface="Arial Rounded MT Bold"/>
                <a:cs typeface="Arial Rounded MT Bold"/>
              </a:rPr>
              <a:t>vers l’autonomie et l’autodétermination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10920" y="3299915"/>
            <a:ext cx="8892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>
              <a:spcBef>
                <a:spcPct val="20000"/>
              </a:spcBef>
              <a:buClr>
                <a:srgbClr val="34C3EB"/>
              </a:buClr>
              <a:buFont typeface="Arial"/>
              <a:buChar char="•"/>
            </a:pPr>
            <a:r>
              <a:rPr lang="fr-FR" sz="2400" dirty="0">
                <a:solidFill>
                  <a:srgbClr val="0C519A"/>
                </a:solidFill>
                <a:latin typeface="Arial Rounded MT Bold"/>
                <a:cs typeface="Arial Rounded MT Bold"/>
              </a:rPr>
              <a:t>en milieu ordinaire de vie à chaque fois que </a:t>
            </a:r>
            <a:r>
              <a:rPr lang="fr-FR" sz="2400" dirty="0" smtClean="0">
                <a:solidFill>
                  <a:srgbClr val="0C519A"/>
                </a:solidFill>
                <a:latin typeface="Arial Rounded MT Bold"/>
                <a:cs typeface="Arial Rounded MT Bold"/>
              </a:rPr>
              <a:t>possible </a:t>
            </a:r>
            <a:endParaRPr lang="fr-FR" sz="2400" dirty="0">
              <a:solidFill>
                <a:srgbClr val="0C519A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10921" y="4028455"/>
            <a:ext cx="8605561" cy="472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buClr>
                <a:srgbClr val="34C3EB"/>
              </a:buClr>
              <a:buFont typeface="Arial"/>
              <a:buChar char="•"/>
            </a:pPr>
            <a:r>
              <a:rPr lang="fr-FR" dirty="0">
                <a:solidFill>
                  <a:srgbClr val="0C519A"/>
                </a:solidFill>
                <a:latin typeface="Arial Rounded MT Bold"/>
                <a:cs typeface="Arial Rounded MT Bold"/>
              </a:rPr>
              <a:t>de manière intensive si </a:t>
            </a:r>
            <a:r>
              <a:rPr lang="fr-FR" dirty="0" smtClean="0">
                <a:solidFill>
                  <a:srgbClr val="0C519A"/>
                </a:solidFill>
                <a:latin typeface="Arial Rounded MT Bold"/>
                <a:cs typeface="Arial Rounded MT Bold"/>
              </a:rPr>
              <a:t>la </a:t>
            </a:r>
            <a:r>
              <a:rPr lang="fr-FR" dirty="0">
                <a:solidFill>
                  <a:srgbClr val="0C519A"/>
                </a:solidFill>
                <a:latin typeface="Arial Rounded MT Bold"/>
                <a:cs typeface="Arial Rounded MT Bold"/>
              </a:rPr>
              <a:t>situation est complexe </a:t>
            </a:r>
          </a:p>
        </p:txBody>
      </p:sp>
      <p:pic>
        <p:nvPicPr>
          <p:cNvPr id="9" name="Image 8" descr="IMAGES-PPT-COUVERTURE-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7" b="15479"/>
          <a:stretch/>
        </p:blipFill>
        <p:spPr>
          <a:xfrm>
            <a:off x="0" y="1595214"/>
            <a:ext cx="9135879" cy="12953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48" b="81700"/>
          <a:stretch/>
        </p:blipFill>
        <p:spPr>
          <a:xfrm>
            <a:off x="1353" y="1"/>
            <a:ext cx="2389236" cy="9412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86" t="83223" r="2418" b="1963"/>
          <a:stretch/>
        </p:blipFill>
        <p:spPr>
          <a:xfrm>
            <a:off x="8359588" y="4280647"/>
            <a:ext cx="556893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-PPT-COUVERTUR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77881" r="2981"/>
          <a:stretch/>
        </p:blipFill>
        <p:spPr>
          <a:xfrm>
            <a:off x="7847543" y="4005792"/>
            <a:ext cx="1016000" cy="1137708"/>
          </a:xfrm>
          <a:prstGeom prst="rect">
            <a:avLst/>
          </a:prstGeom>
        </p:spPr>
      </p:pic>
      <p:pic>
        <p:nvPicPr>
          <p:cNvPr id="5" name="Image 4" descr="IMAGES-PPT-COUVERTUR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0"/>
          <a:stretch/>
        </p:blipFill>
        <p:spPr>
          <a:xfrm>
            <a:off x="0" y="0"/>
            <a:ext cx="9135879" cy="4005792"/>
          </a:xfrm>
          <a:prstGeom prst="rect">
            <a:avLst/>
          </a:prstGeom>
        </p:spPr>
      </p:pic>
      <p:pic>
        <p:nvPicPr>
          <p:cNvPr id="6" name="Image 5" descr="IMAGES-PPT-COUVERTURE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7" b="15479"/>
          <a:stretch/>
        </p:blipFill>
        <p:spPr>
          <a:xfrm>
            <a:off x="0" y="3051979"/>
            <a:ext cx="9135879" cy="12953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1" y="1736909"/>
            <a:ext cx="9135879" cy="74333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Comment y arriver ?</a:t>
            </a:r>
            <a:endParaRPr lang="fr-FR" sz="4000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7" name="Image 6" descr="IMAGES-PPT-COUVERTURE-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20393" r="9680" b="34889"/>
          <a:stretch/>
        </p:blipFill>
        <p:spPr>
          <a:xfrm>
            <a:off x="240091" y="164288"/>
            <a:ext cx="2947245" cy="91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S-PICTO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3" y="1220810"/>
            <a:ext cx="844296" cy="844296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129385" y="1304467"/>
            <a:ext cx="4019943" cy="3216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34C3EB"/>
              </a:buClr>
            </a:pPr>
            <a:r>
              <a:rPr lang="fr-FR" sz="2000" dirty="0">
                <a:solidFill>
                  <a:srgbClr val="0C519A"/>
                </a:solidFill>
                <a:latin typeface="Arial Rounded MT Bold"/>
                <a:cs typeface="Arial Rounded MT Bold"/>
              </a:rPr>
              <a:t>l</a:t>
            </a:r>
            <a:r>
              <a:rPr lang="fr-FR" sz="2000" dirty="0" smtClean="0">
                <a:solidFill>
                  <a:srgbClr val="0C519A"/>
                </a:solidFill>
                <a:latin typeface="Arial Rounded MT Bold"/>
                <a:cs typeface="Arial Rounded MT Bold"/>
              </a:rPr>
              <a:t>e</a:t>
            </a:r>
            <a:r>
              <a:rPr lang="fr-FR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</a:t>
            </a:r>
            <a:r>
              <a:rPr lang="fr-FR" sz="2000" dirty="0" smtClean="0">
                <a:solidFill>
                  <a:srgbClr val="0C519A"/>
                </a:solidFill>
                <a:latin typeface="Arial Rounded MT Bold"/>
                <a:cs typeface="Arial Rounded MT Bold"/>
              </a:rPr>
              <a:t>partenariat </a:t>
            </a:r>
          </a:p>
          <a:p>
            <a:pPr>
              <a:lnSpc>
                <a:spcPct val="80000"/>
              </a:lnSpc>
              <a:buClr>
                <a:srgbClr val="34C3EB"/>
              </a:buClr>
            </a:pPr>
            <a:r>
              <a:rPr lang="fr-FR" sz="2000" dirty="0" smtClean="0">
                <a:solidFill>
                  <a:srgbClr val="0C519A"/>
                </a:solidFill>
                <a:latin typeface="Arial Rounded MT Bold"/>
                <a:cs typeface="Arial Rounded MT Bold"/>
              </a:rPr>
              <a:t>institutionnel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3" y="2388672"/>
            <a:ext cx="844296" cy="844296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129385" y="2496459"/>
            <a:ext cx="4019943" cy="321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34C3EB"/>
              </a:buClr>
            </a:pPr>
            <a:r>
              <a:rPr lang="fr-FR" sz="2000" dirty="0">
                <a:solidFill>
                  <a:srgbClr val="0C519A"/>
                </a:solidFill>
                <a:latin typeface="Arial Rounded MT Bold"/>
                <a:cs typeface="Arial Rounded MT Bold"/>
              </a:rPr>
              <a:t>l</a:t>
            </a:r>
            <a:r>
              <a:rPr lang="fr-FR" sz="2000" dirty="0" smtClean="0">
                <a:solidFill>
                  <a:srgbClr val="0C519A"/>
                </a:solidFill>
                <a:latin typeface="Arial Rounded MT Bold"/>
                <a:cs typeface="Arial Rounded MT Bold"/>
              </a:rPr>
              <a:t>a</a:t>
            </a:r>
            <a:r>
              <a:rPr lang="fr-FR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</a:t>
            </a:r>
            <a:r>
              <a:rPr lang="fr-FR" sz="2000" dirty="0" smtClean="0">
                <a:solidFill>
                  <a:srgbClr val="0C519A"/>
                </a:solidFill>
                <a:latin typeface="Arial Rounded MT Bold"/>
                <a:cs typeface="Arial Rounded MT Bold"/>
              </a:rPr>
              <a:t>transformation </a:t>
            </a:r>
          </a:p>
          <a:p>
            <a:pPr>
              <a:lnSpc>
                <a:spcPct val="80000"/>
              </a:lnSpc>
              <a:buClr>
                <a:srgbClr val="34C3EB"/>
              </a:buClr>
            </a:pPr>
            <a:r>
              <a:rPr lang="fr-FR" sz="2000" dirty="0" smtClean="0">
                <a:solidFill>
                  <a:srgbClr val="0C519A"/>
                </a:solidFill>
                <a:latin typeface="Arial Rounded MT Bold"/>
                <a:cs typeface="Arial Rounded MT Bold"/>
              </a:rPr>
              <a:t>de </a:t>
            </a:r>
            <a:r>
              <a:rPr lang="fr-FR" sz="2000" dirty="0">
                <a:solidFill>
                  <a:srgbClr val="0C519A"/>
                </a:solidFill>
                <a:latin typeface="Arial Rounded MT Bold"/>
                <a:cs typeface="Arial Rounded MT Bold"/>
              </a:rPr>
              <a:t>l’offre </a:t>
            </a:r>
            <a:endParaRPr lang="fr-FR" sz="2000" dirty="0" smtClean="0">
              <a:solidFill>
                <a:srgbClr val="0C519A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3" y="3557128"/>
            <a:ext cx="844296" cy="844296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110431" y="3685019"/>
            <a:ext cx="4019943" cy="66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34C3EB"/>
              </a:buClr>
            </a:pPr>
            <a:r>
              <a:rPr lang="fr-FR" sz="2000" dirty="0">
                <a:solidFill>
                  <a:srgbClr val="0C519A"/>
                </a:solidFill>
                <a:latin typeface="Arial Rounded MT Bold"/>
                <a:cs typeface="Arial Rounded MT Bold"/>
              </a:rPr>
              <a:t>la connaissance mutuelle </a:t>
            </a:r>
          </a:p>
          <a:p>
            <a:pPr>
              <a:lnSpc>
                <a:spcPct val="80000"/>
              </a:lnSpc>
              <a:buClr>
                <a:srgbClr val="34C3EB"/>
              </a:buClr>
            </a:pPr>
            <a:r>
              <a:rPr lang="fr-FR" sz="2000" dirty="0">
                <a:solidFill>
                  <a:srgbClr val="0C519A"/>
                </a:solidFill>
                <a:latin typeface="Arial Rounded MT Bold"/>
                <a:cs typeface="Arial Rounded MT Bold"/>
              </a:rPr>
              <a:t>et la coopération </a:t>
            </a:r>
            <a:endParaRPr lang="fr-FR" sz="2000" dirty="0" smtClean="0">
              <a:solidFill>
                <a:srgbClr val="0C519A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74" y="1220810"/>
            <a:ext cx="841248" cy="844296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5469982" y="1304467"/>
            <a:ext cx="4019943" cy="321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34C3EB"/>
              </a:buClr>
            </a:pPr>
            <a:r>
              <a:rPr lang="fr-FR" sz="2000" dirty="0">
                <a:solidFill>
                  <a:srgbClr val="0C519A"/>
                </a:solidFill>
                <a:latin typeface="Arial Rounded MT Bold"/>
                <a:cs typeface="Arial Rounded MT Bold"/>
              </a:rPr>
              <a:t>une vigilance aux risques </a:t>
            </a:r>
          </a:p>
          <a:p>
            <a:pPr>
              <a:lnSpc>
                <a:spcPct val="80000"/>
              </a:lnSpc>
              <a:buClr>
                <a:srgbClr val="34C3EB"/>
              </a:buClr>
            </a:pPr>
            <a:r>
              <a:rPr lang="fr-FR" sz="2000" dirty="0">
                <a:solidFill>
                  <a:srgbClr val="0C519A"/>
                </a:solidFill>
                <a:latin typeface="Arial Rounded MT Bold"/>
                <a:cs typeface="Arial Rounded MT Bold"/>
              </a:rPr>
              <a:t>de rupture de parcours </a:t>
            </a:r>
            <a:endParaRPr lang="fr-FR" sz="2000" dirty="0" smtClean="0">
              <a:solidFill>
                <a:srgbClr val="0C519A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50" y="2388672"/>
            <a:ext cx="844296" cy="844296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5469982" y="2627597"/>
            <a:ext cx="4019943" cy="321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34C3EB"/>
              </a:buClr>
            </a:pPr>
            <a:r>
              <a:rPr lang="fr-FR" sz="2000" dirty="0">
                <a:solidFill>
                  <a:srgbClr val="0C519A"/>
                </a:solidFill>
                <a:latin typeface="Arial Rounded MT Bold"/>
                <a:cs typeface="Arial Rounded MT Bold"/>
              </a:rPr>
              <a:t>la confiance </a:t>
            </a:r>
            <a:endParaRPr lang="fr-FR" sz="2000" dirty="0" smtClean="0">
              <a:solidFill>
                <a:srgbClr val="0C519A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74" y="3557128"/>
            <a:ext cx="841248" cy="844296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5469982" y="3814233"/>
            <a:ext cx="4019943" cy="321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34C3EB"/>
              </a:buClr>
            </a:pPr>
            <a:r>
              <a:rPr lang="fr-FR" sz="2000" dirty="0">
                <a:solidFill>
                  <a:srgbClr val="0C519A"/>
                </a:solidFill>
                <a:latin typeface="Arial Rounded MT Bold"/>
                <a:cs typeface="Arial Rounded MT Bold"/>
              </a:rPr>
              <a:t>la simplification </a:t>
            </a:r>
            <a:endParaRPr lang="fr-FR" sz="2000" dirty="0" smtClean="0">
              <a:solidFill>
                <a:srgbClr val="0C519A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2317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104</Words>
  <Application>Microsoft Office PowerPoint</Application>
  <PresentationFormat>Affichage à l'écran (16:9)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2_Conception personnalisée</vt:lpstr>
      <vt:lpstr>Conception personnalisée</vt:lpstr>
      <vt:lpstr>1_Conception personnalisée</vt:lpstr>
      <vt:lpstr>Présentation PowerPoint</vt:lpstr>
      <vt:lpstr>Généralisation de…</vt:lpstr>
      <vt:lpstr>Généralisation de l’effectivité  de l’accompagnement</vt:lpstr>
      <vt:lpstr>Présentation PowerPoint</vt:lpstr>
      <vt:lpstr>Quel accompagnement ?</vt:lpstr>
      <vt:lpstr>Comment y arriver 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Benedetta Pastore</dc:creator>
  <cp:lastModifiedBy>antoine.bezard</cp:lastModifiedBy>
  <cp:revision>59</cp:revision>
  <dcterms:created xsi:type="dcterms:W3CDTF">2018-01-16T11:25:02Z</dcterms:created>
  <dcterms:modified xsi:type="dcterms:W3CDTF">2018-02-08T15:34:33Z</dcterms:modified>
</cp:coreProperties>
</file>