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C3EB"/>
    <a:srgbClr val="0C51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054" autoAdjust="0"/>
  </p:normalViewPr>
  <p:slideViewPr>
    <p:cSldViewPr snapToGrid="0" snapToObjects="1">
      <p:cViewPr>
        <p:scale>
          <a:sx n="72" d="100"/>
          <a:sy n="72" d="100"/>
        </p:scale>
        <p:origin x="-2118" y="-35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B1794-B2DD-E64A-9FBE-CF9135675230}" type="datetimeFigureOut">
              <a:rPr lang="fr-FR" smtClean="0"/>
              <a:t>08/02/2018</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314D3-EFF9-9748-AE5F-94E2951FA029}" type="slidenum">
              <a:rPr lang="fr-FR" smtClean="0"/>
              <a:t>‹N°›</a:t>
            </a:fld>
            <a:endParaRPr lang="fr-FR"/>
          </a:p>
        </p:txBody>
      </p:sp>
    </p:spTree>
    <p:extLst>
      <p:ext uri="{BB962C8B-B14F-4D97-AF65-F5344CB8AC3E}">
        <p14:creationId xmlns:p14="http://schemas.microsoft.com/office/powerpoint/2010/main" val="17190212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Bonjour à tous,</a:t>
            </a:r>
          </a:p>
          <a:p>
            <a:r>
              <a:rPr lang="fr-FR" dirty="0" smtClean="0"/>
              <a:t>Merci à la DGCS de m’avoir invité avec Mr Jean Luc Perrin </a:t>
            </a:r>
            <a:endParaRPr lang="fr-FR" dirty="0" smtClean="0"/>
          </a:p>
          <a:p>
            <a:r>
              <a:rPr lang="fr-FR" dirty="0" smtClean="0"/>
              <a:t>Merci</a:t>
            </a:r>
            <a:r>
              <a:rPr lang="fr-FR" baseline="0" dirty="0" smtClean="0"/>
              <a:t> </a:t>
            </a:r>
            <a:r>
              <a:rPr lang="fr-FR" baseline="0" dirty="0" smtClean="0"/>
              <a:t>de prendre ce risque… risque pourquoi car nos propos ont pu dans un premier temps heurter certains professionnels dans les rencontres que nous avons réalisées aujourd’hui elles font partie du flow de la participation. </a:t>
            </a:r>
          </a:p>
          <a:p>
            <a:r>
              <a:rPr lang="fr-FR" baseline="0" dirty="0" smtClean="0"/>
              <a:t>Redonner la place aux personnes qui vivent un handicap est bien une question d’enjeux. Du savoir/du pouvoir/ Savoir ce qui est bon pour vous personne en situation de handicap et pourvoir dire à votre place…</a:t>
            </a:r>
          </a:p>
          <a:p>
            <a:r>
              <a:rPr lang="fr-FR" baseline="0" dirty="0" smtClean="0"/>
              <a:t>Je le dis à une place aujourd’hui où c’est facile pour moi car je ne suis plus travailleur social, je suis responsable de la formation des cadres en travail social avec un parcours universitaire en sciences humaines. Mais lorsque j’étais WS j’ai pu moi aussi être dans ces postures. L’idée n’est pas de culpabiliser qui que ce soit mais bien de reconnaître nos pratiques, nos doutes, nos peurs… Je le dis d’autant plus que travailler en équipe </a:t>
            </a:r>
            <a:r>
              <a:rPr lang="fr-FR" baseline="0" dirty="0" err="1" smtClean="0"/>
              <a:t>pluripro</a:t>
            </a:r>
            <a:r>
              <a:rPr lang="fr-FR" baseline="0" dirty="0" smtClean="0"/>
              <a:t> renforce cette </a:t>
            </a:r>
            <a:r>
              <a:rPr lang="fr-FR" baseline="0" dirty="0" err="1" smtClean="0"/>
              <a:t>diffi</a:t>
            </a:r>
            <a:r>
              <a:rPr lang="fr-FR" baseline="0" dirty="0" smtClean="0"/>
              <a:t>…Puisqu’on multiplie les groupes d’appartenance. </a:t>
            </a:r>
            <a:r>
              <a:rPr lang="fr-FR" baseline="0" dirty="0" smtClean="0"/>
              <a:t>Lorsque </a:t>
            </a:r>
            <a:r>
              <a:rPr lang="fr-FR" baseline="0" dirty="0" smtClean="0"/>
              <a:t>j’ai eu en le prix de l’innovation </a:t>
            </a:r>
            <a:r>
              <a:rPr lang="fr-FR" baseline="0" dirty="0" smtClean="0"/>
              <a:t>positive </a:t>
            </a:r>
            <a:r>
              <a:rPr lang="fr-FR" baseline="0" dirty="0" smtClean="0"/>
              <a:t>pluri pro. Je n’ai fait mettre qu’en avant le propos suivant : redonner le pouvoir aux personnes comme un objectif commun dans nos pratiques professionnelles !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4A314D3-EFF9-9748-AE5F-94E2951FA029}" type="slidenum">
              <a:rPr lang="fr-FR" smtClean="0"/>
              <a:t>2</a:t>
            </a:fld>
            <a:endParaRPr lang="fr-FR"/>
          </a:p>
        </p:txBody>
      </p:sp>
    </p:spTree>
    <p:extLst>
      <p:ext uri="{BB962C8B-B14F-4D97-AF65-F5344CB8AC3E}">
        <p14:creationId xmlns:p14="http://schemas.microsoft.com/office/powerpoint/2010/main" val="353584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retrouve cette dynamique</a:t>
            </a:r>
            <a:r>
              <a:rPr lang="fr-FR" baseline="0" dirty="0" smtClean="0"/>
              <a:t> de redonner le PW au travers du multiples politiques internationales et nationales comme celles </a:t>
            </a:r>
            <a:r>
              <a:rPr lang="fr-FR" sz="1200" dirty="0" smtClean="0">
                <a:latin typeface="Palatino Linotype" pitchFamily="18" charset="0"/>
              </a:rPr>
              <a:t>L’aboutissement des Etats Généraux du Travail Social (2013). </a:t>
            </a:r>
          </a:p>
          <a:p>
            <a:endParaRPr lang="fr-FR" sz="1200" dirty="0" smtClean="0">
              <a:latin typeface="Palatino Linotype" pitchFamily="18" charset="0"/>
            </a:endParaRPr>
          </a:p>
          <a:p>
            <a:r>
              <a:rPr lang="fr-FR" sz="1200" dirty="0" smtClean="0">
                <a:latin typeface="Palatino Linotype" pitchFamily="18" charset="0"/>
              </a:rPr>
              <a:t>Le rapport du Conseil Supérieur du Travail Social « refonder le rapport aux personnes : merci de ne plus nous appeler usagers » (2015).</a:t>
            </a:r>
          </a:p>
          <a:p>
            <a:endParaRPr lang="fr-FR" sz="1200" dirty="0" smtClean="0">
              <a:latin typeface="Palatino Linotype" pitchFamily="18" charset="0"/>
            </a:endParaRPr>
          </a:p>
          <a:p>
            <a:r>
              <a:rPr lang="fr-FR" sz="1200" dirty="0" smtClean="0">
                <a:latin typeface="Palatino Linotype" pitchFamily="18" charset="0"/>
              </a:rPr>
              <a:t>Plan d’action interministériel en faveur du travail social (2015). </a:t>
            </a:r>
          </a:p>
          <a:p>
            <a:endParaRPr lang="fr-FR" sz="1200" dirty="0" smtClean="0">
              <a:latin typeface="Palatino Linotype" pitchFamily="18" charset="0"/>
            </a:endParaRPr>
          </a:p>
          <a:p>
            <a:r>
              <a:rPr lang="fr-FR" sz="1200" dirty="0" smtClean="0">
                <a:latin typeface="Palatino Linotype" pitchFamily="18" charset="0"/>
              </a:rPr>
              <a:t>Conférence mondiale du travail social de Melbourne (2014) et celui de la définition française du Travail social (2017)…</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4A314D3-EFF9-9748-AE5F-94E2951FA029}" type="slidenum">
              <a:rPr lang="fr-FR" smtClean="0"/>
              <a:t>3</a:t>
            </a:fld>
            <a:endParaRPr lang="fr-FR"/>
          </a:p>
        </p:txBody>
      </p:sp>
    </p:spTree>
    <p:extLst>
      <p:ext uri="{BB962C8B-B14F-4D97-AF65-F5344CB8AC3E}">
        <p14:creationId xmlns:p14="http://schemas.microsoft.com/office/powerpoint/2010/main" val="272310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fr-FR" sz="1200" dirty="0" smtClean="0">
                <a:latin typeface="Palatino Linotype" pitchFamily="18" charset="0"/>
              </a:rPr>
              <a:t>Rapport pour le Haut Conseil du travail Social </a:t>
            </a:r>
          </a:p>
          <a:p>
            <a:pPr algn="ctr"/>
            <a:r>
              <a:rPr lang="fr-FR" sz="1200" dirty="0" smtClean="0">
                <a:latin typeface="Palatino Linotype" pitchFamily="18" charset="0"/>
              </a:rPr>
              <a:t>(Marcel JAEGER, Juin 2017)</a:t>
            </a:r>
          </a:p>
          <a:p>
            <a:pPr algn="ctr"/>
            <a:r>
              <a:rPr lang="fr-FR" sz="1200" dirty="0" smtClean="0">
                <a:latin typeface="Palatino Linotype" pitchFamily="18" charset="0"/>
              </a:rPr>
              <a:t>2 conditions pour faire avancer la participation</a:t>
            </a:r>
          </a:p>
          <a:p>
            <a:pPr algn="ctr"/>
            <a:endParaRPr lang="fr-FR" sz="1200" dirty="0" smtClean="0">
              <a:latin typeface="Palatino Linotype" pitchFamily="18" charset="0"/>
            </a:endParaRPr>
          </a:p>
          <a:p>
            <a:pPr marL="285750" indent="-285750" algn="just">
              <a:buFont typeface="Wingdings"/>
              <a:buChar char="è"/>
            </a:pPr>
            <a:r>
              <a:rPr lang="fr-FR" sz="1200" dirty="0" smtClean="0">
                <a:latin typeface="Palatino Linotype" pitchFamily="18" charset="0"/>
                <a:sym typeface="Wingdings" pitchFamily="2" charset="2"/>
              </a:rPr>
              <a:t>Un changement de regard vis-à-vis des « usagers »</a:t>
            </a:r>
            <a:r>
              <a:rPr lang="fr-FR" sz="1200" dirty="0" smtClean="0">
                <a:latin typeface="Palatino Linotype" pitchFamily="18" charset="0"/>
              </a:rPr>
              <a:t> et un changement dans les cultures professionnelles</a:t>
            </a:r>
          </a:p>
          <a:p>
            <a:pPr algn="just"/>
            <a:endParaRPr lang="fr-FR" sz="1200" dirty="0" smtClean="0">
              <a:latin typeface="Palatino Linotype" pitchFamily="18" charset="0"/>
            </a:endParaRPr>
          </a:p>
          <a:p>
            <a:pPr marL="285750" indent="-285750" algn="just">
              <a:buFont typeface="Wingdings"/>
              <a:buChar char="è"/>
            </a:pPr>
            <a:r>
              <a:rPr lang="fr-FR" sz="1200" dirty="0" smtClean="0">
                <a:latin typeface="Palatino Linotype" pitchFamily="18" charset="0"/>
              </a:rPr>
              <a:t> les personnes accompagnées aient les moyens de comprendre ce qui se dit. Simplification du jargon administratif par ex, qui bénéficierait à tout le monde. (FALC) </a:t>
            </a:r>
          </a:p>
          <a:p>
            <a:pPr algn="just"/>
            <a:r>
              <a:rPr lang="fr-FR" sz="1200" i="1" dirty="0" smtClean="0">
                <a:latin typeface="Palatino Linotype" pitchFamily="18" charset="0"/>
              </a:rPr>
              <a:t>On retrouve la naissance de cette</a:t>
            </a:r>
            <a:r>
              <a:rPr lang="fr-FR" sz="1200" i="1" baseline="0" dirty="0" smtClean="0">
                <a:latin typeface="Palatino Linotype" pitchFamily="18" charset="0"/>
              </a:rPr>
              <a:t> notion </a:t>
            </a:r>
            <a:r>
              <a:rPr lang="fr-FR" sz="1200" i="1" dirty="0" smtClean="0">
                <a:latin typeface="Palatino Linotype" pitchFamily="18" charset="0"/>
              </a:rPr>
              <a:t>dans le Projet européen </a:t>
            </a:r>
            <a:r>
              <a:rPr lang="fr-FR" sz="1200" i="1" dirty="0" err="1" smtClean="0">
                <a:latin typeface="Palatino Linotype" pitchFamily="18" charset="0"/>
              </a:rPr>
              <a:t>Pathways</a:t>
            </a:r>
            <a:endParaRPr lang="fr-FR" sz="1200" i="1" dirty="0" smtClean="0">
              <a:latin typeface="Palatino Linotype" pitchFamily="18" charset="0"/>
            </a:endParaRPr>
          </a:p>
          <a:p>
            <a:r>
              <a:rPr lang="fr-FR" sz="1200" dirty="0" smtClean="0">
                <a:latin typeface="Palatino Linotype" pitchFamily="18" charset="0"/>
              </a:rPr>
              <a:t>Facile à lire et à comprendre/guides d’utilisation élaboré par des Associations entre autre l’UNAPEI et « Nous Aussi » à laquelle adhèrent des personnes en situation de handicap = L’information pour tous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4A314D3-EFF9-9748-AE5F-94E2951FA029}" type="slidenum">
              <a:rPr lang="fr-FR" smtClean="0"/>
              <a:t>4</a:t>
            </a:fld>
            <a:endParaRPr lang="fr-FR"/>
          </a:p>
        </p:txBody>
      </p:sp>
    </p:spTree>
    <p:extLst>
      <p:ext uri="{BB962C8B-B14F-4D97-AF65-F5344CB8AC3E}">
        <p14:creationId xmlns:p14="http://schemas.microsoft.com/office/powerpoint/2010/main" val="167560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CHANGER LES REGARDS OUI en </a:t>
            </a:r>
            <a:r>
              <a:rPr lang="fr-FR" sz="1200" dirty="0" smtClean="0">
                <a:latin typeface="Palatino Linotype" pitchFamily="18" charset="0"/>
              </a:rPr>
              <a:t>Valorisant les savoirs expérientiels et émancipateurs (Tardieu, 2012) des personnes concernées, car elles sont essentielles à la compréhension du monde dans lequel nous vivons. Les personnes s’inscrivent davantage dans leur parcours en devenant acteur et auteur voire critique de leur vie (MH Soulet,2015).</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Palatino Linotype" pitchFamily="18" charset="0"/>
              </a:rPr>
              <a:t>C’est considérer le désir des personnes et « supposer l’acceptation de l’autre dans son caractère unique » (</a:t>
            </a:r>
            <a:r>
              <a:rPr lang="fr-FR" sz="1200" dirty="0" err="1" smtClean="0">
                <a:latin typeface="Palatino Linotype" pitchFamily="18" charset="0"/>
              </a:rPr>
              <a:t>Honneth</a:t>
            </a:r>
            <a:r>
              <a:rPr lang="fr-FR" sz="1200" dirty="0" smtClean="0">
                <a:latin typeface="Palatino Linotype" pitchFamily="18" charset="0"/>
              </a:rPr>
              <a:t>, 2015).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Palatino Linotype" pitchFamily="18" charset="0"/>
              </a:rPr>
              <a:t>Les personnes accèdent ensemble ou séparément à une plus grande possibilité d’agir  sur ce qui est important  pour elles-mêmes, leurs proches ou le collectif auquel elles s’identifient ». (Le Bossé, 2012).</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Palatino Linotype" pitchFamily="18" charset="0"/>
            </a:endParaRPr>
          </a:p>
          <a:p>
            <a:r>
              <a:rPr lang="fr-FR" dirty="0" smtClean="0"/>
              <a:t>Ne nous appeler plus usagers mais personnes ressources au sein de notre école de</a:t>
            </a:r>
            <a:r>
              <a:rPr lang="fr-FR" baseline="0" dirty="0" smtClean="0"/>
              <a:t> formation : elles sont des personnes qui nous amènent des regards croisés, une expertise… des priorités… et qui fait évoluer nos pratiques… plus dans un ici et maintenant… moins dans la projection de nos propres désirs…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4A314D3-EFF9-9748-AE5F-94E2951FA029}" type="slidenum">
              <a:rPr lang="fr-FR" smtClean="0"/>
              <a:t>5</a:t>
            </a:fld>
            <a:endParaRPr lang="fr-FR"/>
          </a:p>
        </p:txBody>
      </p:sp>
    </p:spTree>
    <p:extLst>
      <p:ext uri="{BB962C8B-B14F-4D97-AF65-F5344CB8AC3E}">
        <p14:creationId xmlns:p14="http://schemas.microsoft.com/office/powerpoint/2010/main" val="318668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cela</a:t>
            </a:r>
            <a:r>
              <a:rPr lang="fr-FR" baseline="0" dirty="0" smtClean="0"/>
              <a:t> nous devons penser et agir une posture professionnelle qui favorise une présence attentive et attentionnée grâce aux postures qu’exigent le DPA, la participation, </a:t>
            </a:r>
            <a:r>
              <a:rPr lang="fr-FR" dirty="0" smtClean="0"/>
              <a:t>ou celles issues du concept de Flexibilité cognitive, ouverture d’esprit (Hélène </a:t>
            </a:r>
            <a:r>
              <a:rPr lang="fr-FR" dirty="0" err="1" smtClean="0"/>
              <a:t>Hagège</a:t>
            </a:r>
            <a:r>
              <a:rPr lang="fr-FR" dirty="0" smtClean="0"/>
              <a:t>) ou au travers des outils d’entretien d’explicitation de Pierre </a:t>
            </a:r>
            <a:r>
              <a:rPr lang="fr-FR" dirty="0" err="1" smtClean="0"/>
              <a:t>Vermersch</a:t>
            </a:r>
            <a:r>
              <a:rPr lang="fr-FR" dirty="0" smtClean="0"/>
              <a:t>, de la pleine conscience de John </a:t>
            </a:r>
            <a:r>
              <a:rPr lang="fr-FR" dirty="0" err="1" smtClean="0"/>
              <a:t>Kabat</a:t>
            </a:r>
            <a:r>
              <a:rPr lang="fr-FR" dirty="0" smtClean="0"/>
              <a:t> </a:t>
            </a:r>
            <a:r>
              <a:rPr lang="fr-FR" dirty="0" err="1" smtClean="0"/>
              <a:t>Zinn</a:t>
            </a:r>
            <a:r>
              <a:rPr lang="fr-FR" dirty="0" smtClean="0"/>
              <a:t>… Et en respectant les principes de </a:t>
            </a:r>
            <a:r>
              <a:rPr lang="fr-FR" dirty="0" err="1" smtClean="0"/>
              <a:t>coconstruction</a:t>
            </a:r>
            <a:r>
              <a:rPr lang="fr-FR" dirty="0" smtClean="0"/>
              <a:t> :</a:t>
            </a:r>
          </a:p>
          <a:p>
            <a:pPr lvl="0" algn="just"/>
            <a:r>
              <a:rPr lang="fr-FR" sz="1200" dirty="0" smtClean="0">
                <a:latin typeface="Palatino Linotype" pitchFamily="18" charset="0"/>
              </a:rPr>
              <a:t>La Réciprocité (Paul Ricœur, 2004) : Que l’on parle de la même place + principe d’horizontalité des savoirs. Que le savoir de chacun a la même valeur. </a:t>
            </a:r>
          </a:p>
          <a:p>
            <a:pPr lvl="0" algn="just"/>
            <a:r>
              <a:rPr lang="fr-FR" sz="1200" dirty="0" smtClean="0">
                <a:latin typeface="Palatino Linotype" pitchFamily="18" charset="0"/>
              </a:rPr>
              <a:t>« </a:t>
            </a:r>
            <a:r>
              <a:rPr lang="fr-FR" sz="1200" i="1" dirty="0" smtClean="0">
                <a:latin typeface="Palatino Linotype" pitchFamily="18" charset="0"/>
              </a:rPr>
              <a:t>Cette mutualité n’est pas donnée spontanément ; c’est pourquoi elle est demandée ; et cette demande ne va pas sans conflit et sans lutte.</a:t>
            </a:r>
            <a:r>
              <a:rPr lang="fr-FR" sz="1200" dirty="0" smtClean="0">
                <a:latin typeface="Palatino Linotype" pitchFamily="18" charset="0"/>
              </a:rPr>
              <a:t> »</a:t>
            </a:r>
          </a:p>
          <a:p>
            <a:pPr lvl="0"/>
            <a:r>
              <a:rPr lang="fr-FR" sz="1200" dirty="0" smtClean="0">
                <a:latin typeface="Palatino Linotype" pitchFamily="18" charset="0"/>
              </a:rPr>
              <a:t>Etre dans une logique de non instrumentalisation. Avoir les mêmes ambitions. Ne pas manipuler les propos des autres par la suite ou ne pas Faire différemment de ce qui était prévu au départ. </a:t>
            </a:r>
            <a:r>
              <a:rPr lang="fr-FR" dirty="0" smtClean="0"/>
              <a:t>Travailler l’éthique de la discussion au sens de Jürgen Habermas.</a:t>
            </a:r>
          </a:p>
          <a:p>
            <a:pPr lvl="0"/>
            <a:r>
              <a:rPr lang="fr-FR" dirty="0" smtClean="0"/>
              <a:t>Liberté d’expression. Que la parole de chacun soit entendue avec un vocabulaire accessible à tous pour favoriser les échanges… et que l’on respecte les espaces dialogiques au sens d’Edgar Morin. Il peut y avoir des contradictions, des oppositions dans cette pensée complexe.</a:t>
            </a:r>
          </a:p>
          <a:p>
            <a:endParaRPr lang="fr-FR" dirty="0"/>
          </a:p>
        </p:txBody>
      </p:sp>
      <p:sp>
        <p:nvSpPr>
          <p:cNvPr id="4" name="Espace réservé du numéro de diapositive 3"/>
          <p:cNvSpPr>
            <a:spLocks noGrp="1"/>
          </p:cNvSpPr>
          <p:nvPr>
            <p:ph type="sldNum" sz="quarter" idx="10"/>
          </p:nvPr>
        </p:nvSpPr>
        <p:spPr/>
        <p:txBody>
          <a:bodyPr/>
          <a:lstStyle/>
          <a:p>
            <a:fld id="{34A314D3-EFF9-9748-AE5F-94E2951FA029}" type="slidenum">
              <a:rPr lang="fr-FR" smtClean="0"/>
              <a:t>6</a:t>
            </a:fld>
            <a:endParaRPr lang="fr-FR"/>
          </a:p>
        </p:txBody>
      </p:sp>
    </p:spTree>
    <p:extLst>
      <p:ext uri="{BB962C8B-B14F-4D97-AF65-F5344CB8AC3E}">
        <p14:creationId xmlns:p14="http://schemas.microsoft.com/office/powerpoint/2010/main" val="366395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r>
              <a:rPr lang="fr-FR" sz="1200" dirty="0" smtClean="0">
                <a:sym typeface="Wingdings" pitchFamily="2" charset="2"/>
              </a:rPr>
              <a:t>La </a:t>
            </a:r>
            <a:r>
              <a:rPr lang="fr-FR" sz="1200" dirty="0" err="1" smtClean="0">
                <a:sym typeface="Wingdings" pitchFamily="2" charset="2"/>
              </a:rPr>
              <a:t>coconstrcution</a:t>
            </a:r>
            <a:r>
              <a:rPr lang="fr-FR" sz="1200" dirty="0" smtClean="0">
                <a:sym typeface="Wingdings" pitchFamily="2" charset="2"/>
              </a:rPr>
              <a:t> </a:t>
            </a:r>
            <a:r>
              <a:rPr lang="fr-FR" sz="1200" dirty="0" err="1" smtClean="0">
                <a:sym typeface="Wingdings" pitchFamily="2" charset="2"/>
              </a:rPr>
              <a:t>favoirse</a:t>
            </a:r>
            <a:r>
              <a:rPr lang="fr-FR" sz="1200" dirty="0" smtClean="0">
                <a:sym typeface="Wingdings" pitchFamily="2" charset="2"/>
              </a:rPr>
              <a:t> </a:t>
            </a:r>
            <a:r>
              <a:rPr lang="fr-FR" sz="1200" dirty="0" err="1" smtClean="0">
                <a:sym typeface="Wingdings" pitchFamily="2" charset="2"/>
              </a:rPr>
              <a:t>dES</a:t>
            </a:r>
            <a:r>
              <a:rPr lang="fr-FR" sz="1200" dirty="0" smtClean="0">
                <a:sym typeface="Wingdings" pitchFamily="2" charset="2"/>
              </a:rPr>
              <a:t> LIENS</a:t>
            </a:r>
            <a:r>
              <a:rPr lang="fr-FR" sz="1200" baseline="0" dirty="0" smtClean="0">
                <a:sym typeface="Wingdings" pitchFamily="2" charset="2"/>
              </a:rPr>
              <a:t> NECESSAIRES pour plus d’humanité</a:t>
            </a:r>
          </a:p>
          <a:p>
            <a:pPr marL="0" indent="0" algn="just">
              <a:buNone/>
            </a:pPr>
            <a:r>
              <a:rPr lang="fr-FR" sz="1200" dirty="0" smtClean="0">
                <a:sym typeface="Wingdings" pitchFamily="2" charset="2"/>
              </a:rPr>
              <a:t> </a:t>
            </a:r>
            <a:r>
              <a:rPr lang="fr-FR" sz="1200" dirty="0" smtClean="0"/>
              <a:t>Nécessité de travailler sur 1 culture commune à partir des savoirs chacun !</a:t>
            </a:r>
          </a:p>
          <a:p>
            <a:pPr algn="just"/>
            <a:r>
              <a:rPr lang="fr-FR" sz="1200" b="1" dirty="0" smtClean="0"/>
              <a:t>Il ne faut pas </a:t>
            </a:r>
            <a:r>
              <a:rPr lang="fr-FR" sz="1400" dirty="0" smtClean="0"/>
              <a:t>douter d’y consacrer de l’énergie.</a:t>
            </a:r>
          </a:p>
          <a:p>
            <a:pPr lvl="1" algn="just">
              <a:buFont typeface="Wingdings" pitchFamily="2" charset="2"/>
              <a:buChar char="ü"/>
            </a:pPr>
            <a:r>
              <a:rPr lang="fr-FR" sz="3200" dirty="0" smtClean="0">
                <a:latin typeface="Palatino Linotype" pitchFamily="18" charset="0"/>
              </a:rPr>
              <a:t>La différence est une richesse : reconnaître la diversité comme un intérêt social</a:t>
            </a:r>
          </a:p>
          <a:p>
            <a:pPr lvl="1" algn="just">
              <a:buFont typeface="Wingdings" pitchFamily="2" charset="2"/>
              <a:buChar char="ü"/>
            </a:pPr>
            <a:endParaRPr lang="fr-FR" sz="3200" dirty="0" smtClean="0">
              <a:latin typeface="Palatino Linotype" pitchFamily="18" charset="0"/>
            </a:endParaRPr>
          </a:p>
          <a:p>
            <a:pPr lvl="1" algn="just">
              <a:buFont typeface="Wingdings" pitchFamily="2" charset="2"/>
              <a:buChar char="ü"/>
            </a:pPr>
            <a:r>
              <a:rPr lang="fr-FR" sz="3200" dirty="0" smtClean="0">
                <a:latin typeface="Palatino Linotype" pitchFamily="18" charset="0"/>
              </a:rPr>
              <a:t>Créer du collectif a pour objectif une action dont le but commun est d’agir sur la vie sociale, sur un vivre-ensemble qui fasse sens</a:t>
            </a:r>
          </a:p>
          <a:p>
            <a:pPr lvl="1" algn="just">
              <a:buFont typeface="Wingdings" pitchFamily="2" charset="2"/>
              <a:buChar char="ü"/>
            </a:pPr>
            <a:endParaRPr lang="fr-FR" sz="3200" dirty="0" smtClean="0">
              <a:latin typeface="Palatino Linotype" pitchFamily="18" charset="0"/>
            </a:endParaRPr>
          </a:p>
          <a:p>
            <a:pPr lvl="1" algn="just">
              <a:buFont typeface="Wingdings" pitchFamily="2" charset="2"/>
              <a:buChar char="ü"/>
            </a:pPr>
            <a:r>
              <a:rPr lang="fr-FR" sz="3200" dirty="0" smtClean="0">
                <a:latin typeface="Palatino Linotype" pitchFamily="18" charset="0"/>
              </a:rPr>
              <a:t>Nécessité de s’inscrire dans un réseau social ou de renforcer des liens existants</a:t>
            </a:r>
          </a:p>
          <a:p>
            <a:pPr lvl="1" algn="just">
              <a:buFont typeface="Wingdings" pitchFamily="2" charset="2"/>
              <a:buChar char="ü"/>
            </a:pPr>
            <a:endParaRPr lang="fr-FR" sz="3200" dirty="0" smtClean="0">
              <a:latin typeface="Palatino Linotype" pitchFamily="18" charset="0"/>
            </a:endParaRPr>
          </a:p>
          <a:p>
            <a:pPr lvl="1" algn="just">
              <a:buFont typeface="Wingdings" pitchFamily="2" charset="2"/>
              <a:buChar char="ü"/>
            </a:pPr>
            <a:r>
              <a:rPr lang="fr-FR" sz="3200" dirty="0" smtClean="0">
                <a:latin typeface="Palatino Linotype" pitchFamily="18" charset="0"/>
              </a:rPr>
              <a:t>Un collectif qui permet le dialogue = espace d’intersubjectivité dans lequel il est nécessaire de composer avec </a:t>
            </a:r>
            <a:r>
              <a:rPr lang="fr-FR" sz="3200" i="1" dirty="0" smtClean="0">
                <a:latin typeface="Palatino Linotype" pitchFamily="18" charset="0"/>
              </a:rPr>
              <a:t>un-autre-que-soi</a:t>
            </a:r>
          </a:p>
          <a:p>
            <a:pPr lvl="1" algn="just">
              <a:buFont typeface="Wingdings" pitchFamily="2" charset="2"/>
              <a:buChar char="ü"/>
            </a:pPr>
            <a:endParaRPr lang="fr-FR" sz="3200" dirty="0" smtClean="0">
              <a:latin typeface="Palatino Linotype" pitchFamily="18" charset="0"/>
            </a:endParaRPr>
          </a:p>
          <a:p>
            <a:pPr lvl="1" algn="just">
              <a:buFont typeface="Wingdings" pitchFamily="2" charset="2"/>
              <a:buChar char="ü"/>
            </a:pPr>
            <a:r>
              <a:rPr lang="fr-FR" sz="3200" dirty="0" smtClean="0">
                <a:latin typeface="Palatino Linotype" pitchFamily="18" charset="0"/>
              </a:rPr>
              <a:t>Des liens qui permettent l’écoute, les négociations, les confrontations… afin d’atteindre un objectif commun dans l’idée de </a:t>
            </a:r>
            <a:r>
              <a:rPr lang="fr-FR" sz="3200" dirty="0" err="1" smtClean="0">
                <a:latin typeface="Palatino Linotype" pitchFamily="18" charset="0"/>
              </a:rPr>
              <a:t>co</a:t>
            </a:r>
            <a:r>
              <a:rPr lang="fr-FR" sz="3200" dirty="0" smtClean="0">
                <a:latin typeface="Palatino Linotype" pitchFamily="18" charset="0"/>
              </a:rPr>
              <a:t>-construction, </a:t>
            </a:r>
            <a:r>
              <a:rPr lang="fr-FR" sz="3200" dirty="0" err="1" smtClean="0">
                <a:latin typeface="Palatino Linotype" pitchFamily="18" charset="0"/>
              </a:rPr>
              <a:t>co-participation</a:t>
            </a:r>
            <a:r>
              <a:rPr lang="fr-FR" sz="3200" dirty="0" smtClean="0">
                <a:latin typeface="Palatino Linotype" pitchFamily="18" charset="0"/>
              </a:rPr>
              <a:t>, </a:t>
            </a:r>
            <a:r>
              <a:rPr lang="fr-FR" sz="3200" dirty="0" err="1" smtClean="0">
                <a:latin typeface="Palatino Linotype" pitchFamily="18" charset="0"/>
              </a:rPr>
              <a:t>co</a:t>
            </a:r>
            <a:r>
              <a:rPr lang="fr-FR" sz="3200" dirty="0" smtClean="0">
                <a:latin typeface="Palatino Linotype" pitchFamily="18" charset="0"/>
              </a:rPr>
              <a:t>-évaluation et de </a:t>
            </a:r>
            <a:r>
              <a:rPr lang="fr-FR" sz="3200" dirty="0" err="1" smtClean="0">
                <a:latin typeface="Palatino Linotype" pitchFamily="18" charset="0"/>
              </a:rPr>
              <a:t>co-responsabilité</a:t>
            </a:r>
            <a:r>
              <a:rPr lang="fr-FR" sz="3200" dirty="0" smtClean="0">
                <a:latin typeface="Palatino Linotype" pitchFamily="18" charset="0"/>
              </a:rPr>
              <a:t> des actions</a:t>
            </a:r>
          </a:p>
          <a:p>
            <a:pPr lvl="1" algn="just">
              <a:buFont typeface="Wingdings" pitchFamily="2" charset="2"/>
              <a:buChar char="ü"/>
            </a:pPr>
            <a:endParaRPr lang="fr-FR" sz="3200" dirty="0" smtClean="0">
              <a:latin typeface="Palatino Linotype" pitchFamily="18" charset="0"/>
              <a:sym typeface="Wingdings" pitchFamily="2" charset="2"/>
            </a:endParaRPr>
          </a:p>
          <a:p>
            <a:pPr lvl="1" algn="just">
              <a:buFont typeface="Wingdings" pitchFamily="2" charset="2"/>
              <a:buChar char="ü"/>
            </a:pPr>
            <a:r>
              <a:rPr lang="fr-FR" sz="3200" dirty="0" smtClean="0">
                <a:latin typeface="Palatino Linotype" pitchFamily="18" charset="0"/>
                <a:sym typeface="Wingdings" pitchFamily="2" charset="2"/>
              </a:rPr>
              <a:t>Singularité des projets / composé avec la culture et la temporalité de chacun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4A314D3-EFF9-9748-AE5F-94E2951FA029}" type="slidenum">
              <a:rPr lang="fr-FR" smtClean="0"/>
              <a:t>7</a:t>
            </a:fld>
            <a:endParaRPr lang="fr-FR"/>
          </a:p>
        </p:txBody>
      </p:sp>
    </p:spTree>
    <p:extLst>
      <p:ext uri="{BB962C8B-B14F-4D97-AF65-F5344CB8AC3E}">
        <p14:creationId xmlns:p14="http://schemas.microsoft.com/office/powerpoint/2010/main" val="234163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fr-FR" sz="1200" dirty="0" smtClean="0">
                <a:latin typeface="Palatino Linotype" pitchFamily="18" charset="0"/>
              </a:rPr>
              <a:t> </a:t>
            </a:r>
          </a:p>
          <a:p>
            <a:pPr algn="ctr"/>
            <a:r>
              <a:rPr lang="fr-FR" sz="1200" i="0" dirty="0" smtClean="0">
                <a:latin typeface="Palatino Linotype" pitchFamily="18" charset="0"/>
              </a:rPr>
              <a:t>L</a:t>
            </a:r>
            <a:r>
              <a:rPr lang="fr-FR" sz="1200" i="1" dirty="0" smtClean="0">
                <a:latin typeface="Palatino Linotype" pitchFamily="18" charset="0"/>
              </a:rPr>
              <a:t>a </a:t>
            </a:r>
            <a:r>
              <a:rPr lang="fr-FR" sz="1200" i="1" dirty="0" err="1" smtClean="0">
                <a:latin typeface="Palatino Linotype" pitchFamily="18" charset="0"/>
              </a:rPr>
              <a:t>coconstruction</a:t>
            </a:r>
            <a:r>
              <a:rPr lang="fr-FR" sz="1200" i="1" dirty="0" smtClean="0">
                <a:latin typeface="Palatino Linotype" pitchFamily="18" charset="0"/>
              </a:rPr>
              <a:t> est enfin… et doit</a:t>
            </a:r>
            <a:r>
              <a:rPr lang="fr-FR" sz="1200" i="1" baseline="0" dirty="0" smtClean="0">
                <a:latin typeface="Palatino Linotype" pitchFamily="18" charset="0"/>
              </a:rPr>
              <a:t> être selon moi en reprenant Michel </a:t>
            </a:r>
            <a:r>
              <a:rPr lang="fr-FR" sz="1200" i="1" baseline="0" dirty="0" err="1" smtClean="0">
                <a:latin typeface="Palatino Linotype" pitchFamily="18" charset="0"/>
              </a:rPr>
              <a:t>Foudriat</a:t>
            </a:r>
            <a:r>
              <a:rPr lang="fr-FR" sz="1200" i="1" baseline="0" dirty="0" smtClean="0">
                <a:latin typeface="Palatino Linotype" pitchFamily="18" charset="0"/>
              </a:rPr>
              <a:t> </a:t>
            </a:r>
            <a:r>
              <a:rPr lang="fr-FR" sz="1200" i="1" dirty="0" smtClean="0">
                <a:latin typeface="Palatino Linotype" pitchFamily="18" charset="0"/>
              </a:rPr>
              <a:t>une alternative managériale.</a:t>
            </a:r>
            <a:r>
              <a:rPr lang="fr-FR" sz="1200" dirty="0" smtClean="0">
                <a:latin typeface="Palatino Linotype" pitchFamily="18" charset="0"/>
              </a:rPr>
              <a:t> </a:t>
            </a:r>
          </a:p>
          <a:p>
            <a:r>
              <a:rPr lang="fr-FR" sz="1200" dirty="0" smtClean="0">
                <a:latin typeface="Palatino Linotype" pitchFamily="18" charset="0"/>
              </a:rPr>
              <a:t>C’est un exercice pour Travailler sur des « principes de raisonnement» : </a:t>
            </a:r>
          </a:p>
          <a:p>
            <a:r>
              <a:rPr lang="fr-FR" sz="1200" dirty="0" smtClean="0">
                <a:latin typeface="Palatino Linotype" pitchFamily="18" charset="0"/>
              </a:rPr>
              <a:t> </a:t>
            </a:r>
            <a:r>
              <a:rPr lang="fr-FR" sz="1200" dirty="0" smtClean="0">
                <a:latin typeface="Palatino Linotype" pitchFamily="18" charset="0"/>
                <a:sym typeface="Wingdings" pitchFamily="2" charset="2"/>
              </a:rPr>
              <a:t> D</a:t>
            </a:r>
            <a:r>
              <a:rPr lang="fr-FR" sz="1200" dirty="0" smtClean="0">
                <a:latin typeface="Palatino Linotype" pitchFamily="18" charset="0"/>
              </a:rPr>
              <a:t>évelopper des capacités de réflexivité.</a:t>
            </a:r>
            <a:endParaRPr lang="fr-FR" sz="1200" dirty="0" smtClean="0">
              <a:latin typeface="Palatino Linotype" pitchFamily="18" charset="0"/>
              <a:sym typeface="Wingdings" pitchFamily="2" charset="2"/>
            </a:endParaRPr>
          </a:p>
          <a:p>
            <a:r>
              <a:rPr lang="fr-FR" sz="1200" dirty="0" smtClean="0">
                <a:latin typeface="Palatino Linotype" pitchFamily="18" charset="0"/>
                <a:sym typeface="Wingdings" pitchFamily="2" charset="2"/>
              </a:rPr>
              <a:t>  Et </a:t>
            </a:r>
            <a:r>
              <a:rPr lang="fr-FR" sz="1200" dirty="0" smtClean="0">
                <a:latin typeface="Palatino Linotype" pitchFamily="18" charset="0"/>
              </a:rPr>
              <a:t>«</a:t>
            </a:r>
            <a:r>
              <a:rPr lang="fr-FR" sz="1200" i="1" dirty="0" smtClean="0">
                <a:latin typeface="Palatino Linotype" pitchFamily="18" charset="0"/>
              </a:rPr>
              <a:t>Une intelligibilité de l’activité et des projets dans les contextes organisationnels singuliers où ils se développent</a:t>
            </a:r>
            <a:r>
              <a:rPr lang="fr-FR" sz="1200" dirty="0" smtClean="0">
                <a:latin typeface="Palatino Linotype" pitchFamily="18" charset="0"/>
              </a:rPr>
              <a:t>». </a:t>
            </a:r>
          </a:p>
          <a:p>
            <a:endParaRPr lang="fr-FR" dirty="0"/>
          </a:p>
        </p:txBody>
      </p:sp>
      <p:sp>
        <p:nvSpPr>
          <p:cNvPr id="4" name="Espace réservé du numéro de diapositive 3"/>
          <p:cNvSpPr>
            <a:spLocks noGrp="1"/>
          </p:cNvSpPr>
          <p:nvPr>
            <p:ph type="sldNum" sz="quarter" idx="10"/>
          </p:nvPr>
        </p:nvSpPr>
        <p:spPr/>
        <p:txBody>
          <a:bodyPr/>
          <a:lstStyle/>
          <a:p>
            <a:fld id="{34A314D3-EFF9-9748-AE5F-94E2951FA029}" type="slidenum">
              <a:rPr lang="fr-FR" smtClean="0"/>
              <a:t>8</a:t>
            </a:fld>
            <a:endParaRPr lang="fr-FR"/>
          </a:p>
        </p:txBody>
      </p:sp>
    </p:spTree>
    <p:extLst>
      <p:ext uri="{BB962C8B-B14F-4D97-AF65-F5344CB8AC3E}">
        <p14:creationId xmlns:p14="http://schemas.microsoft.com/office/powerpoint/2010/main" val="327634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83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63997"/>
            <a:ext cx="7772400" cy="1101725"/>
          </a:xfrm>
        </p:spPr>
        <p:txBody>
          <a:bodyPr>
            <a:normAutofit/>
          </a:bodyPr>
          <a:lstStyle>
            <a:lvl1pPr>
              <a:defRPr sz="4000">
                <a:solidFill>
                  <a:srgbClr val="0C519A"/>
                </a:solidFill>
                <a:latin typeface="Arial Rounded MT Bold"/>
                <a:cs typeface="Arial Rounded MT Bold"/>
              </a:defRPr>
            </a:lvl1pPr>
          </a:lstStyle>
          <a:p>
            <a:r>
              <a:rPr lang="fr-FR" dirty="0" smtClean="0"/>
              <a:t>Cliquez et modifiez le titre</a:t>
            </a:r>
            <a:endParaRPr lang="fr-FR" dirty="0"/>
          </a:p>
        </p:txBody>
      </p:sp>
      <p:sp>
        <p:nvSpPr>
          <p:cNvPr id="3" name="Sous-titre 2"/>
          <p:cNvSpPr>
            <a:spLocks noGrp="1"/>
          </p:cNvSpPr>
          <p:nvPr>
            <p:ph type="subTitle" idx="1"/>
          </p:nvPr>
        </p:nvSpPr>
        <p:spPr>
          <a:xfrm>
            <a:off x="1371600" y="3104210"/>
            <a:ext cx="6400800" cy="1314450"/>
          </a:xfrm>
        </p:spPr>
        <p:txBody>
          <a:bodyPr>
            <a:normAutofit/>
          </a:bodyPr>
          <a:lstStyle>
            <a:lvl1pPr marL="0" indent="0" algn="ctr">
              <a:buNone/>
              <a:defRPr sz="2800">
                <a:solidFill>
                  <a:srgbClr val="34C3EB"/>
                </a:solidFill>
                <a:latin typeface="Arial Rounded MT Bold"/>
                <a:cs typeface="Arial Rounded MT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Tree>
    <p:extLst>
      <p:ext uri="{BB962C8B-B14F-4D97-AF65-F5344CB8AC3E}">
        <p14:creationId xmlns:p14="http://schemas.microsoft.com/office/powerpoint/2010/main" val="35727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153" y="831913"/>
            <a:ext cx="8435647" cy="857250"/>
          </a:xfrm>
        </p:spPr>
        <p:txBody>
          <a:bodyPr>
            <a:normAutofit/>
          </a:bodyPr>
          <a:lstStyle>
            <a:lvl1pPr algn="l">
              <a:defRPr sz="3600">
                <a:solidFill>
                  <a:srgbClr val="0C519A"/>
                </a:solidFill>
                <a:latin typeface="Arial Rounded MT Bold"/>
                <a:cs typeface="Arial Rounded MT Bold"/>
              </a:defRPr>
            </a:lvl1pPr>
          </a:lstStyle>
          <a:p>
            <a:r>
              <a:rPr lang="fr-FR" dirty="0" smtClean="0"/>
              <a:t>Cliquez et modifiez le titre</a:t>
            </a:r>
            <a:endParaRPr lang="fr-FR" dirty="0"/>
          </a:p>
        </p:txBody>
      </p:sp>
      <p:sp>
        <p:nvSpPr>
          <p:cNvPr id="3" name="Espace réservé du contenu 2"/>
          <p:cNvSpPr>
            <a:spLocks noGrp="1"/>
          </p:cNvSpPr>
          <p:nvPr>
            <p:ph idx="1"/>
          </p:nvPr>
        </p:nvSpPr>
        <p:spPr>
          <a:xfrm>
            <a:off x="284325" y="1843439"/>
            <a:ext cx="8572389" cy="2535320"/>
          </a:xfrm>
        </p:spPr>
        <p:txBody>
          <a:bodyPr/>
          <a:lstStyle>
            <a:lvl1pPr marL="0" indent="0">
              <a:buNone/>
              <a:defRPr sz="2400">
                <a:solidFill>
                  <a:schemeClr val="tx1">
                    <a:lumMod val="65000"/>
                    <a:lumOff val="35000"/>
                  </a:schemeClr>
                </a:solidFill>
                <a:latin typeface="Arial"/>
                <a:cs typeface="Arial"/>
              </a:defRPr>
            </a:lvl1pPr>
            <a:lvl2pPr marL="457200" indent="0">
              <a:buNone/>
              <a:defRPr sz="2000">
                <a:solidFill>
                  <a:schemeClr val="tx1">
                    <a:lumMod val="65000"/>
                    <a:lumOff val="35000"/>
                  </a:schemeClr>
                </a:solidFill>
                <a:latin typeface="Arial"/>
                <a:cs typeface="Arial"/>
              </a:defRPr>
            </a:lvl2pPr>
            <a:lvl3pPr marL="914400" indent="0">
              <a:buNone/>
              <a:defRPr sz="1800">
                <a:solidFill>
                  <a:schemeClr val="tx1">
                    <a:lumMod val="65000"/>
                    <a:lumOff val="35000"/>
                  </a:schemeClr>
                </a:solidFill>
                <a:latin typeface="Arial"/>
                <a:cs typeface="Arial"/>
              </a:defRPr>
            </a:lvl3pPr>
            <a:lvl4pPr marL="1371600" indent="0">
              <a:buNone/>
              <a:defRPr sz="1600">
                <a:solidFill>
                  <a:schemeClr val="tx1">
                    <a:lumMod val="65000"/>
                    <a:lumOff val="35000"/>
                  </a:schemeClr>
                </a:solidFill>
                <a:latin typeface="Arial"/>
                <a:cs typeface="Arial"/>
              </a:defRPr>
            </a:lvl4pPr>
            <a:lvl5pPr marL="1828800" indent="0">
              <a:buNone/>
              <a:defRPr sz="1400">
                <a:solidFill>
                  <a:schemeClr val="tx1">
                    <a:lumMod val="65000"/>
                    <a:lumOff val="35000"/>
                  </a:schemeClr>
                </a:solidFill>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981523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6F05055-2F86-C643-AE5A-E603EA4AA2EA}" type="datetimeFigureOut">
              <a:rPr lang="fr-FR" smtClean="0"/>
              <a:t>08/02/2018</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9395CCB-A4DC-9B49-8FDE-A85E42FB6362}" type="slidenum">
              <a:rPr lang="fr-FR" smtClean="0"/>
              <a:t>‹N°›</a:t>
            </a:fld>
            <a:endParaRPr lang="fr-F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21661871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BE0E0FB-567D-994F-9BEF-B9C60FB2AA38}" type="datetimeFigureOut">
              <a:rPr lang="fr-FR" smtClean="0"/>
              <a:t>08/02/2018</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FB4E800-A8F0-064C-BEB9-D9029B6F0514}" type="slidenum">
              <a:rPr lang="fr-FR" smtClean="0"/>
              <a:t>‹N°›</a:t>
            </a:fld>
            <a:endParaRPr lang="fr-F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 y="0"/>
            <a:ext cx="9135879" cy="5143500"/>
          </a:xfrm>
          <a:prstGeom prst="rect">
            <a:avLst/>
          </a:prstGeom>
        </p:spPr>
      </p:pic>
    </p:spTree>
    <p:extLst>
      <p:ext uri="{BB962C8B-B14F-4D97-AF65-F5344CB8AC3E}">
        <p14:creationId xmlns:p14="http://schemas.microsoft.com/office/powerpoint/2010/main" val="1551077193"/>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32FC0C4-1B07-5343-B550-10400A14BE41}" type="datetimeFigureOut">
              <a:rPr lang="fr-FR" smtClean="0"/>
              <a:t>08/02/2018</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3E493AC-FFD0-3649-9B64-F6464727ED02}" type="slidenum">
              <a:rPr lang="fr-FR" smtClean="0"/>
              <a:t>‹N°›</a:t>
            </a:fld>
            <a:endParaRPr lang="fr-F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1" y="0"/>
            <a:ext cx="9135879" cy="5143499"/>
          </a:xfrm>
          <a:prstGeom prst="rect">
            <a:avLst/>
          </a:prstGeom>
        </p:spPr>
      </p:pic>
    </p:spTree>
    <p:extLst>
      <p:ext uri="{BB962C8B-B14F-4D97-AF65-F5344CB8AC3E}">
        <p14:creationId xmlns:p14="http://schemas.microsoft.com/office/powerpoint/2010/main" val="3215913108"/>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03576" y="3887063"/>
            <a:ext cx="5511806" cy="1143494"/>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smtClean="0">
                <a:solidFill>
                  <a:srgbClr val="0C519A"/>
                </a:solidFill>
                <a:latin typeface="Arial Rounded MT Bold"/>
                <a:cs typeface="Arial Rounded MT Bold"/>
              </a:rPr>
              <a:t>Samuel Garnier</a:t>
            </a:r>
          </a:p>
          <a:p>
            <a:pPr algn="l"/>
            <a:r>
              <a:rPr lang="fr-FR" sz="2200" dirty="0" smtClean="0">
                <a:solidFill>
                  <a:schemeClr val="tx1">
                    <a:lumMod val="65000"/>
                    <a:lumOff val="35000"/>
                  </a:schemeClr>
                </a:solidFill>
                <a:latin typeface="Arial"/>
                <a:cs typeface="Arial"/>
              </a:rPr>
              <a:t>Responsable de la formation des cadres à l’institut de formation en travail social Échirolles</a:t>
            </a:r>
          </a:p>
          <a:p>
            <a:endParaRPr lang="fr-FR" sz="4000" dirty="0">
              <a:solidFill>
                <a:srgbClr val="0C519A"/>
              </a:solidFill>
              <a:latin typeface="Arial Rounded MT Bold"/>
              <a:cs typeface="Arial Rounded MT Bold"/>
            </a:endParaRPr>
          </a:p>
        </p:txBody>
      </p:sp>
    </p:spTree>
    <p:extLst>
      <p:ext uri="{BB962C8B-B14F-4D97-AF65-F5344CB8AC3E}">
        <p14:creationId xmlns:p14="http://schemas.microsoft.com/office/powerpoint/2010/main" val="41068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5" name="Rectangle 4"/>
          <p:cNvSpPr/>
          <p:nvPr/>
        </p:nvSpPr>
        <p:spPr>
          <a:xfrm>
            <a:off x="0" y="0"/>
            <a:ext cx="9144000" cy="51435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064" y="-13996"/>
            <a:ext cx="6996460" cy="515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25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153" y="831913"/>
            <a:ext cx="8892847" cy="1178748"/>
          </a:xfrm>
        </p:spPr>
        <p:txBody>
          <a:bodyPr>
            <a:noAutofit/>
          </a:bodyPr>
          <a:lstStyle/>
          <a:p>
            <a:pPr marL="0" indent="0"/>
            <a:r>
              <a:rPr lang="fr-FR" sz="2000" b="1" dirty="0"/>
              <a:t>Objectif commun pour les Professionnels </a:t>
            </a:r>
            <a:br>
              <a:rPr lang="fr-FR" sz="2000" b="1" dirty="0"/>
            </a:br>
            <a:r>
              <a:rPr lang="fr-FR" sz="2000" dirty="0"/>
              <a:t>= Redonner le pouvoir aux personnes et à leur groupe </a:t>
            </a:r>
            <a:r>
              <a:rPr lang="fr-FR" sz="2000" dirty="0" smtClean="0"/>
              <a:t>d’appartenance</a:t>
            </a:r>
            <a:r>
              <a:rPr lang="fr-FR" sz="2000" dirty="0"/>
              <a:t/>
            </a:r>
            <a:br>
              <a:rPr lang="fr-FR" sz="2000" dirty="0"/>
            </a:br>
            <a:endParaRPr lang="fr-FR" sz="2000" dirty="0"/>
          </a:p>
        </p:txBody>
      </p:sp>
      <p:sp>
        <p:nvSpPr>
          <p:cNvPr id="3" name="Espace réservé du contenu 2"/>
          <p:cNvSpPr>
            <a:spLocks noGrp="1"/>
          </p:cNvSpPr>
          <p:nvPr>
            <p:ph idx="1"/>
          </p:nvPr>
        </p:nvSpPr>
        <p:spPr>
          <a:xfrm>
            <a:off x="284325" y="1843438"/>
            <a:ext cx="8572389" cy="3147939"/>
          </a:xfrm>
        </p:spPr>
        <p:txBody>
          <a:bodyPr>
            <a:normAutofit fontScale="85000" lnSpcReduction="10000"/>
          </a:bodyPr>
          <a:lstStyle/>
          <a:p>
            <a:pPr marL="342900" indent="-342900">
              <a:buFont typeface="Arial"/>
              <a:buChar char="•"/>
            </a:pPr>
            <a:r>
              <a:rPr lang="fr-FR" dirty="0"/>
              <a:t>L’aboutissement des Etats Généraux du Travail Social (2013). </a:t>
            </a:r>
          </a:p>
          <a:p>
            <a:pPr marL="342900" indent="-342900">
              <a:buFont typeface="Arial"/>
              <a:buChar char="•"/>
            </a:pPr>
            <a:endParaRPr lang="fr-FR" dirty="0"/>
          </a:p>
          <a:p>
            <a:pPr marL="342900" indent="-342900">
              <a:buFont typeface="Arial"/>
              <a:buChar char="•"/>
            </a:pPr>
            <a:r>
              <a:rPr lang="fr-FR" dirty="0"/>
              <a:t>Le rapport du Conseil Supérieur du Travail Social « </a:t>
            </a:r>
            <a:r>
              <a:rPr lang="fr-FR" i="1" dirty="0"/>
              <a:t>refonder le rapport aux personnes : merci de ne plus nous appeler usagers</a:t>
            </a:r>
            <a:r>
              <a:rPr lang="fr-FR" dirty="0"/>
              <a:t> » (2015).</a:t>
            </a:r>
          </a:p>
          <a:p>
            <a:pPr marL="342900" indent="-342900">
              <a:buFont typeface="Arial"/>
              <a:buChar char="•"/>
            </a:pPr>
            <a:endParaRPr lang="fr-FR" dirty="0"/>
          </a:p>
          <a:p>
            <a:pPr marL="342900" indent="-342900">
              <a:buFont typeface="Arial"/>
              <a:buChar char="•"/>
            </a:pPr>
            <a:r>
              <a:rPr lang="fr-FR" dirty="0"/>
              <a:t>Plan d’action interministériel en faveur du travail social (2015). </a:t>
            </a:r>
          </a:p>
          <a:p>
            <a:pPr marL="342900" indent="-342900">
              <a:buFont typeface="Arial"/>
              <a:buChar char="•"/>
            </a:pPr>
            <a:endParaRPr lang="fr-FR" dirty="0"/>
          </a:p>
          <a:p>
            <a:pPr marL="342900" indent="-342900">
              <a:buFont typeface="Arial"/>
              <a:buChar char="•"/>
            </a:pPr>
            <a:r>
              <a:rPr lang="fr-FR" dirty="0"/>
              <a:t>Conférence mondiale du travail social de Melbourne (2014) et celui de la définition française du Travail social (2017)…</a:t>
            </a:r>
          </a:p>
          <a:p>
            <a:endParaRPr lang="fr-FR" dirty="0"/>
          </a:p>
        </p:txBody>
      </p:sp>
    </p:spTree>
    <p:extLst>
      <p:ext uri="{BB962C8B-B14F-4D97-AF65-F5344CB8AC3E}">
        <p14:creationId xmlns:p14="http://schemas.microsoft.com/office/powerpoint/2010/main" val="39379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153" y="902461"/>
            <a:ext cx="8435647" cy="720176"/>
          </a:xfrm>
        </p:spPr>
        <p:txBody>
          <a:bodyPr>
            <a:noAutofit/>
          </a:bodyPr>
          <a:lstStyle/>
          <a:p>
            <a:r>
              <a:rPr lang="fr-FR" sz="2000" dirty="0"/>
              <a:t>Rapport pour le Haut Conseil du travail Social </a:t>
            </a:r>
            <a:r>
              <a:rPr lang="fr-FR" sz="2000" dirty="0" smtClean="0"/>
              <a:t>(</a:t>
            </a:r>
            <a:r>
              <a:rPr lang="fr-FR" sz="2000" dirty="0"/>
              <a:t>JAEGER, 2017)</a:t>
            </a:r>
            <a:br>
              <a:rPr lang="fr-FR" sz="2000" dirty="0"/>
            </a:br>
            <a:r>
              <a:rPr lang="fr-FR" sz="2000" dirty="0"/>
              <a:t>2 conditions pour faire avancer la participation</a:t>
            </a:r>
            <a:br>
              <a:rPr lang="fr-FR" sz="2000" dirty="0"/>
            </a:br>
            <a:endParaRPr lang="fr-FR" sz="2000" dirty="0"/>
          </a:p>
        </p:txBody>
      </p:sp>
      <p:sp>
        <p:nvSpPr>
          <p:cNvPr id="3" name="Espace réservé du contenu 2"/>
          <p:cNvSpPr>
            <a:spLocks noGrp="1"/>
          </p:cNvSpPr>
          <p:nvPr>
            <p:ph idx="1"/>
          </p:nvPr>
        </p:nvSpPr>
        <p:spPr>
          <a:xfrm>
            <a:off x="284325" y="1622637"/>
            <a:ext cx="8572389" cy="3210004"/>
          </a:xfrm>
        </p:spPr>
        <p:txBody>
          <a:bodyPr>
            <a:normAutofit fontScale="92500"/>
          </a:bodyPr>
          <a:lstStyle/>
          <a:p>
            <a:pPr algn="ctr"/>
            <a:endParaRPr lang="fr-FR" dirty="0"/>
          </a:p>
          <a:p>
            <a:pPr marL="285750" indent="-285750" algn="just">
              <a:buFont typeface="Wingdings"/>
              <a:buChar char="è"/>
            </a:pPr>
            <a:r>
              <a:rPr lang="fr-FR" dirty="0" smtClean="0">
                <a:sym typeface="Wingdings" pitchFamily="2" charset="2"/>
              </a:rPr>
              <a:t> Un changement </a:t>
            </a:r>
            <a:r>
              <a:rPr lang="fr-FR" dirty="0">
                <a:sym typeface="Wingdings" pitchFamily="2" charset="2"/>
              </a:rPr>
              <a:t>de regard vis-à-vis des « usagers »</a:t>
            </a:r>
            <a:r>
              <a:rPr lang="fr-FR" dirty="0"/>
              <a:t> et un changement dans les cultures professionnelles.</a:t>
            </a:r>
          </a:p>
          <a:p>
            <a:pPr algn="just"/>
            <a:endParaRPr lang="fr-FR" dirty="0"/>
          </a:p>
          <a:p>
            <a:pPr marL="285750" indent="-285750" algn="just">
              <a:buFont typeface="Wingdings"/>
              <a:buChar char="è"/>
            </a:pPr>
            <a:r>
              <a:rPr lang="fr-FR" dirty="0"/>
              <a:t> les personnes accompagnées aient les moyens de comprendre ce qui se dit. Simplification du jargon administratif par ex, qui bénéficierait à tout le monde. (FALC) </a:t>
            </a:r>
            <a:r>
              <a:rPr lang="fr-FR" i="1" dirty="0"/>
              <a:t>UNAPEI et Nous Aussi !</a:t>
            </a:r>
          </a:p>
          <a:p>
            <a:pPr algn="just"/>
            <a:r>
              <a:rPr lang="fr-FR" i="1" dirty="0"/>
              <a:t>Projet européen </a:t>
            </a:r>
            <a:r>
              <a:rPr lang="fr-FR" i="1" dirty="0" err="1"/>
              <a:t>Pathways</a:t>
            </a:r>
            <a:endParaRPr lang="fr-FR" i="1" dirty="0"/>
          </a:p>
          <a:p>
            <a:pPr marL="285750" indent="-285750">
              <a:buFont typeface="Wingdings"/>
              <a:buChar char="è"/>
            </a:pPr>
            <a:endParaRPr lang="fr-FR" dirty="0"/>
          </a:p>
          <a:p>
            <a:endParaRPr lang="fr-FR" dirty="0"/>
          </a:p>
          <a:p>
            <a:pPr marL="285750" indent="-285750">
              <a:buFont typeface="Wingdings"/>
              <a:buChar char="è"/>
            </a:pPr>
            <a:endParaRPr lang="fr-FR" dirty="0"/>
          </a:p>
          <a:p>
            <a:pPr marL="285750" indent="-285750">
              <a:buFont typeface="Wingdings"/>
              <a:buChar char="è"/>
            </a:pPr>
            <a:endParaRPr lang="fr-FR" dirty="0"/>
          </a:p>
          <a:p>
            <a:pPr marL="285750" indent="-285750">
              <a:buFont typeface="Wingdings"/>
              <a:buChar char="è"/>
            </a:pPr>
            <a:endParaRPr lang="fr-FR" dirty="0"/>
          </a:p>
          <a:p>
            <a:endParaRPr lang="fr-FR" dirty="0"/>
          </a:p>
          <a:p>
            <a:endParaRPr lang="fr-FR" dirty="0"/>
          </a:p>
        </p:txBody>
      </p:sp>
    </p:spTree>
    <p:extLst>
      <p:ext uri="{BB962C8B-B14F-4D97-AF65-F5344CB8AC3E}">
        <p14:creationId xmlns:p14="http://schemas.microsoft.com/office/powerpoint/2010/main" val="314784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AGIR POUR</a:t>
            </a:r>
            <a:r>
              <a:rPr lang="fr-FR" dirty="0"/>
              <a:t>…</a:t>
            </a:r>
          </a:p>
        </p:txBody>
      </p:sp>
      <p:sp>
        <p:nvSpPr>
          <p:cNvPr id="3" name="Espace réservé du contenu 2"/>
          <p:cNvSpPr>
            <a:spLocks noGrp="1"/>
          </p:cNvSpPr>
          <p:nvPr>
            <p:ph idx="1"/>
          </p:nvPr>
        </p:nvSpPr>
        <p:spPr>
          <a:xfrm>
            <a:off x="284325" y="1552090"/>
            <a:ext cx="8572389" cy="3591410"/>
          </a:xfrm>
        </p:spPr>
        <p:txBody>
          <a:bodyPr>
            <a:normAutofit fontScale="92500" lnSpcReduction="20000"/>
          </a:bodyPr>
          <a:lstStyle/>
          <a:p>
            <a:r>
              <a:rPr lang="fr-FR" sz="2200" dirty="0"/>
              <a:t>« Valoriser les savoirs expérientiels et émancipateurs des personnes concernées, car elles sont essentielles à la compréhension du monde dans lequel nous vivons » (Tardieu, 2012) </a:t>
            </a:r>
            <a:r>
              <a:rPr lang="fr-FR" sz="2200" dirty="0" smtClean="0"/>
              <a:t>.</a:t>
            </a:r>
          </a:p>
          <a:p>
            <a:endParaRPr lang="fr-FR" sz="2200" dirty="0"/>
          </a:p>
          <a:p>
            <a:r>
              <a:rPr lang="fr-FR" sz="2200" dirty="0"/>
              <a:t>« Devenir acteur, auteur, critique de sa vie » (Soulet,2015)</a:t>
            </a:r>
            <a:r>
              <a:rPr lang="fr-FR" sz="2200" dirty="0" smtClean="0"/>
              <a:t>.</a:t>
            </a:r>
          </a:p>
          <a:p>
            <a:endParaRPr lang="fr-FR" sz="2200" dirty="0"/>
          </a:p>
          <a:p>
            <a:r>
              <a:rPr lang="fr-FR" sz="2200" dirty="0"/>
              <a:t>« Supposer l’acceptation de l’autre dans son caractère unique » (</a:t>
            </a:r>
            <a:r>
              <a:rPr lang="fr-FR" sz="2200" dirty="0" err="1"/>
              <a:t>Honneth</a:t>
            </a:r>
            <a:r>
              <a:rPr lang="fr-FR" sz="2200" dirty="0"/>
              <a:t>, 2015). </a:t>
            </a:r>
            <a:endParaRPr lang="fr-FR" sz="2200" dirty="0" smtClean="0"/>
          </a:p>
          <a:p>
            <a:endParaRPr lang="fr-FR" sz="2200" dirty="0" smtClean="0"/>
          </a:p>
          <a:p>
            <a:pPr algn="just"/>
            <a:r>
              <a:rPr lang="fr-FR" sz="2200" dirty="0"/>
              <a:t>« Que les personnes accèdent ensemble ou séparément à une plus grande possibilité d’agir  sur ce qui est important  pour elles-mêmes, leurs proches ou le collectif auquel elles s’identifient ». (Le Bossé, 2012).</a:t>
            </a:r>
          </a:p>
          <a:p>
            <a:pPr algn="just"/>
            <a:endParaRPr lang="fr-FR" dirty="0"/>
          </a:p>
          <a:p>
            <a:pPr algn="just"/>
            <a:endParaRPr lang="fr-FR" dirty="0"/>
          </a:p>
          <a:p>
            <a:pPr algn="just"/>
            <a:endParaRPr lang="fr-FR" dirty="0"/>
          </a:p>
          <a:p>
            <a:endParaRPr lang="fr-FR" dirty="0">
              <a:latin typeface="Palatino Linotype" pitchFamily="18" charset="0"/>
            </a:endParaRPr>
          </a:p>
          <a:p>
            <a:endParaRPr lang="fr-FR" dirty="0"/>
          </a:p>
        </p:txBody>
      </p:sp>
    </p:spTree>
    <p:extLst>
      <p:ext uri="{BB962C8B-B14F-4D97-AF65-F5344CB8AC3E}">
        <p14:creationId xmlns:p14="http://schemas.microsoft.com/office/powerpoint/2010/main" val="388399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153" y="673180"/>
            <a:ext cx="8435647" cy="857250"/>
          </a:xfrm>
        </p:spPr>
        <p:txBody>
          <a:bodyPr/>
          <a:lstStyle/>
          <a:p>
            <a:r>
              <a:rPr lang="fr-FR" b="1" dirty="0"/>
              <a:t>AGIR EN…</a:t>
            </a:r>
            <a:endParaRPr lang="fr-FR" dirty="0"/>
          </a:p>
        </p:txBody>
      </p:sp>
      <p:sp>
        <p:nvSpPr>
          <p:cNvPr id="3" name="Espace réservé du contenu 2"/>
          <p:cNvSpPr>
            <a:spLocks noGrp="1"/>
          </p:cNvSpPr>
          <p:nvPr>
            <p:ph idx="1"/>
          </p:nvPr>
        </p:nvSpPr>
        <p:spPr>
          <a:xfrm>
            <a:off x="284325" y="1428626"/>
            <a:ext cx="8572389" cy="3633299"/>
          </a:xfrm>
        </p:spPr>
        <p:txBody>
          <a:bodyPr>
            <a:normAutofit fontScale="55000" lnSpcReduction="20000"/>
          </a:bodyPr>
          <a:lstStyle/>
          <a:p>
            <a:r>
              <a:rPr lang="fr-FR" sz="2900" dirty="0"/>
              <a:t>Développant une Présence attentive et attentionnée = DPA / Participation / Flexibilité / Entretien d’explicitation / Pleine conscience</a:t>
            </a:r>
            <a:r>
              <a:rPr lang="fr-FR" sz="2900" dirty="0" smtClean="0"/>
              <a:t>…</a:t>
            </a:r>
          </a:p>
          <a:p>
            <a:endParaRPr lang="fr-FR" sz="2900" dirty="0"/>
          </a:p>
          <a:p>
            <a:r>
              <a:rPr lang="fr-FR" sz="2900" b="1" dirty="0"/>
              <a:t>Respectant les principes de </a:t>
            </a:r>
            <a:r>
              <a:rPr lang="fr-FR" sz="2900" b="1" dirty="0" err="1"/>
              <a:t>coconstruction</a:t>
            </a:r>
            <a:r>
              <a:rPr lang="fr-FR" sz="2900" dirty="0"/>
              <a:t> </a:t>
            </a:r>
          </a:p>
          <a:p>
            <a:pPr marL="342900" lvl="0" indent="-342900" algn="just">
              <a:buFont typeface="Arial" pitchFamily="34" charset="0"/>
              <a:buChar char="•"/>
            </a:pPr>
            <a:r>
              <a:rPr lang="fr-FR" sz="2900" dirty="0"/>
              <a:t>La Réciprocité : Que l’on parle de la même place + Principe d’horizontalité des savoirs.</a:t>
            </a:r>
          </a:p>
          <a:p>
            <a:pPr lvl="0" algn="just"/>
            <a:r>
              <a:rPr lang="fr-FR" sz="2900" dirty="0"/>
              <a:t>« </a:t>
            </a:r>
            <a:r>
              <a:rPr lang="fr-FR" sz="2900" i="1" dirty="0"/>
              <a:t>Cette mutualité n’est pas donnée spontanément ; c’est pourquoi elle est demandée ; et cette demande ne va pas sans conflit et sans lutte.</a:t>
            </a:r>
            <a:r>
              <a:rPr lang="fr-FR" sz="2900" dirty="0"/>
              <a:t> » (</a:t>
            </a:r>
            <a:r>
              <a:rPr lang="fr-FR" sz="2900" dirty="0" err="1"/>
              <a:t>Ricoeur</a:t>
            </a:r>
            <a:r>
              <a:rPr lang="fr-FR" sz="2900" dirty="0"/>
              <a:t>, 2004).</a:t>
            </a:r>
          </a:p>
          <a:p>
            <a:pPr lvl="0" algn="just"/>
            <a:endParaRPr lang="fr-FR" sz="2900" dirty="0"/>
          </a:p>
          <a:p>
            <a:pPr marL="342900" lvl="0" indent="-342900" algn="just">
              <a:buFont typeface="Arial" pitchFamily="34" charset="0"/>
              <a:buChar char="•"/>
            </a:pPr>
            <a:r>
              <a:rPr lang="fr-FR" sz="2900" dirty="0"/>
              <a:t>Non instrumentalisation. Avoir les mêmes ambitions. </a:t>
            </a:r>
          </a:p>
          <a:p>
            <a:pPr marL="342900" lvl="0" indent="-342900" algn="just">
              <a:buFont typeface="Arial" pitchFamily="34" charset="0"/>
              <a:buChar char="•"/>
            </a:pPr>
            <a:endParaRPr lang="fr-FR" sz="2900" dirty="0"/>
          </a:p>
          <a:p>
            <a:pPr marL="342900" lvl="0" indent="-342900" algn="just">
              <a:buFont typeface="Arial" pitchFamily="34" charset="0"/>
              <a:buChar char="•"/>
            </a:pPr>
            <a:r>
              <a:rPr lang="fr-FR" sz="2900" dirty="0"/>
              <a:t>Travailler l’éthique de la discussion (Habermas, 1999) / Liberté d’expression. </a:t>
            </a:r>
          </a:p>
          <a:p>
            <a:pPr marL="342900" lvl="0" indent="-342900" algn="just">
              <a:buFont typeface="Arial" pitchFamily="34" charset="0"/>
              <a:buChar char="•"/>
            </a:pPr>
            <a:endParaRPr lang="fr-FR" sz="2900" dirty="0"/>
          </a:p>
          <a:p>
            <a:pPr marL="342900" lvl="0" indent="-342900" algn="just">
              <a:buFont typeface="Arial" pitchFamily="34" charset="0"/>
              <a:buChar char="•"/>
            </a:pPr>
            <a:r>
              <a:rPr lang="fr-FR" sz="2900" dirty="0"/>
              <a:t>Que la parole de chacun soit entendue avec un vocabulaire accessible à tous.</a:t>
            </a:r>
          </a:p>
          <a:p>
            <a:pPr lvl="0" algn="just"/>
            <a:endParaRPr lang="fr-FR" sz="2900" dirty="0"/>
          </a:p>
          <a:p>
            <a:pPr marL="342900" lvl="0" indent="-342900" algn="just">
              <a:buFont typeface="Arial" pitchFamily="34" charset="0"/>
              <a:buChar char="•"/>
            </a:pPr>
            <a:r>
              <a:rPr lang="fr-FR" sz="2900" dirty="0"/>
              <a:t>Respecter les espaces dialogiques (Morin, 1982).</a:t>
            </a:r>
          </a:p>
          <a:p>
            <a:pPr lvl="0" algn="just"/>
            <a:endParaRPr lang="fr-FR" dirty="0"/>
          </a:p>
          <a:p>
            <a:pPr lvl="0" algn="just"/>
            <a:endParaRPr lang="fr-FR" dirty="0"/>
          </a:p>
          <a:p>
            <a:pPr lvl="0" algn="just"/>
            <a:endParaRPr lang="fr-FR" dirty="0"/>
          </a:p>
          <a:p>
            <a:pPr lvl="0" algn="just"/>
            <a:endParaRPr lang="fr-FR" dirty="0"/>
          </a:p>
          <a:p>
            <a:endParaRPr lang="fr-FR" dirty="0"/>
          </a:p>
        </p:txBody>
      </p:sp>
    </p:spTree>
    <p:extLst>
      <p:ext uri="{BB962C8B-B14F-4D97-AF65-F5344CB8AC3E}">
        <p14:creationId xmlns:p14="http://schemas.microsoft.com/office/powerpoint/2010/main" val="316123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153" y="609612"/>
            <a:ext cx="8435647" cy="857250"/>
          </a:xfrm>
        </p:spPr>
        <p:txBody>
          <a:bodyPr/>
          <a:lstStyle/>
          <a:p>
            <a:r>
              <a:rPr lang="fr-FR" b="1" dirty="0"/>
              <a:t>DES LIENS NÉCESSAIRES</a:t>
            </a:r>
            <a:endParaRPr lang="fr-FR" dirty="0"/>
          </a:p>
        </p:txBody>
      </p:sp>
      <p:sp>
        <p:nvSpPr>
          <p:cNvPr id="3" name="Espace réservé du contenu 2"/>
          <p:cNvSpPr>
            <a:spLocks noGrp="1"/>
          </p:cNvSpPr>
          <p:nvPr>
            <p:ph idx="1"/>
          </p:nvPr>
        </p:nvSpPr>
        <p:spPr>
          <a:xfrm>
            <a:off x="284325" y="1305166"/>
            <a:ext cx="8572389" cy="3838334"/>
          </a:xfrm>
        </p:spPr>
        <p:txBody>
          <a:bodyPr>
            <a:noAutofit/>
          </a:bodyPr>
          <a:lstStyle/>
          <a:p>
            <a:pPr algn="just"/>
            <a:r>
              <a:rPr lang="fr-FR" sz="1700" dirty="0"/>
              <a:t>Nécessité de travailler sur 1 culture commune à partir des savoirs chacun au service de la personne !</a:t>
            </a:r>
          </a:p>
          <a:p>
            <a:pPr lvl="1" algn="just"/>
            <a:endParaRPr lang="fr-FR" sz="1700" dirty="0"/>
          </a:p>
          <a:p>
            <a:pPr lvl="1" algn="just">
              <a:buFont typeface="Wingdings" pitchFamily="2" charset="2"/>
              <a:buChar char="ü"/>
            </a:pPr>
            <a:r>
              <a:rPr lang="fr-FR" sz="1700" dirty="0" smtClean="0"/>
              <a:t> Reconnaître </a:t>
            </a:r>
            <a:r>
              <a:rPr lang="fr-FR" sz="1700" dirty="0"/>
              <a:t>la diversité comme un intérêt </a:t>
            </a:r>
            <a:r>
              <a:rPr lang="fr-FR" sz="1700" dirty="0" smtClean="0"/>
              <a:t>social</a:t>
            </a:r>
            <a:endParaRPr lang="fr-FR" sz="1700" dirty="0"/>
          </a:p>
          <a:p>
            <a:pPr lvl="1" algn="just">
              <a:buFont typeface="Wingdings" pitchFamily="2" charset="2"/>
              <a:buChar char="ü"/>
            </a:pPr>
            <a:r>
              <a:rPr lang="fr-FR" sz="1700" dirty="0"/>
              <a:t> </a:t>
            </a:r>
            <a:r>
              <a:rPr lang="fr-FR" sz="1700" b="1" dirty="0"/>
              <a:t>A</a:t>
            </a:r>
            <a:r>
              <a:rPr lang="fr-FR" sz="1700" dirty="0"/>
              <a:t>GIR sur un vivre-ensemble qui fasse </a:t>
            </a:r>
            <a:r>
              <a:rPr lang="fr-FR" sz="1700" dirty="0" smtClean="0"/>
              <a:t>sens</a:t>
            </a:r>
            <a:endParaRPr lang="fr-FR" sz="1700" dirty="0"/>
          </a:p>
          <a:p>
            <a:pPr lvl="1" algn="just">
              <a:buFont typeface="Wingdings" pitchFamily="2" charset="2"/>
              <a:buChar char="ü"/>
            </a:pPr>
            <a:r>
              <a:rPr lang="fr-FR" sz="1700" dirty="0" smtClean="0"/>
              <a:t> S’inscrire </a:t>
            </a:r>
            <a:r>
              <a:rPr lang="fr-FR" sz="1700" dirty="0"/>
              <a:t>dans un réseau social / de renforcer des liens </a:t>
            </a:r>
            <a:r>
              <a:rPr lang="fr-FR" sz="1700" dirty="0" smtClean="0"/>
              <a:t>existants</a:t>
            </a:r>
            <a:endParaRPr lang="fr-FR" sz="1700" dirty="0"/>
          </a:p>
          <a:p>
            <a:pPr lvl="1" algn="just">
              <a:buFont typeface="Wingdings" pitchFamily="2" charset="2"/>
              <a:buChar char="ü"/>
            </a:pPr>
            <a:r>
              <a:rPr lang="fr-FR" sz="1700" dirty="0" smtClean="0"/>
              <a:t> Créer </a:t>
            </a:r>
            <a:r>
              <a:rPr lang="fr-FR" sz="1700" dirty="0"/>
              <a:t>du dialogue = espace d’intersubjectivité / composer avec </a:t>
            </a:r>
            <a:r>
              <a:rPr lang="fr-FR" sz="1700" i="1" dirty="0"/>
              <a:t>un-autre-que-</a:t>
            </a:r>
            <a:r>
              <a:rPr lang="fr-FR" sz="1700" i="1" dirty="0" smtClean="0"/>
              <a:t>soi</a:t>
            </a:r>
            <a:endParaRPr lang="fr-FR" sz="1700" dirty="0"/>
          </a:p>
          <a:p>
            <a:pPr lvl="1" algn="just">
              <a:buFont typeface="Wingdings" pitchFamily="2" charset="2"/>
              <a:buChar char="ü"/>
            </a:pPr>
            <a:r>
              <a:rPr lang="fr-FR" sz="1700" dirty="0" smtClean="0"/>
              <a:t> Ecouter</a:t>
            </a:r>
            <a:r>
              <a:rPr lang="fr-FR" sz="1700" dirty="0"/>
              <a:t>, Négocier, Confronter… pour 1 objectif commun dans l’idée de </a:t>
            </a:r>
            <a:r>
              <a:rPr lang="fr-FR" sz="1700" dirty="0" err="1"/>
              <a:t>co</a:t>
            </a:r>
            <a:r>
              <a:rPr lang="fr-FR" sz="1700" dirty="0"/>
              <a:t>-construction, </a:t>
            </a:r>
            <a:r>
              <a:rPr lang="fr-FR" sz="1700" dirty="0" err="1"/>
              <a:t>co-participation</a:t>
            </a:r>
            <a:r>
              <a:rPr lang="fr-FR" sz="1700" dirty="0"/>
              <a:t>, </a:t>
            </a:r>
            <a:r>
              <a:rPr lang="fr-FR" sz="1700" dirty="0" err="1"/>
              <a:t>co</a:t>
            </a:r>
            <a:r>
              <a:rPr lang="fr-FR" sz="1700" dirty="0"/>
              <a:t>-évaluation et de </a:t>
            </a:r>
            <a:r>
              <a:rPr lang="fr-FR" sz="1700" dirty="0" err="1"/>
              <a:t>co-responsabilité</a:t>
            </a:r>
            <a:r>
              <a:rPr lang="fr-FR" sz="1700" dirty="0"/>
              <a:t> des </a:t>
            </a:r>
            <a:r>
              <a:rPr lang="fr-FR" sz="1700" dirty="0" smtClean="0"/>
              <a:t>actions</a:t>
            </a:r>
          </a:p>
          <a:p>
            <a:pPr lvl="1" algn="just"/>
            <a:endParaRPr lang="fr-FR" sz="1700" dirty="0" smtClean="0">
              <a:sym typeface="Wingdings" pitchFamily="2" charset="2"/>
            </a:endParaRPr>
          </a:p>
          <a:p>
            <a:pPr lvl="1" algn="just"/>
            <a:r>
              <a:rPr lang="fr-FR" sz="1700" dirty="0" smtClean="0">
                <a:sym typeface="Wingdings" pitchFamily="2" charset="2"/>
              </a:rPr>
              <a:t>Composer </a:t>
            </a:r>
            <a:r>
              <a:rPr lang="fr-FR" sz="1700" dirty="0">
                <a:sym typeface="Wingdings" pitchFamily="2" charset="2"/>
              </a:rPr>
              <a:t>avec la culture et la temporalité de chacun ! (Singularité des projets)</a:t>
            </a:r>
          </a:p>
          <a:p>
            <a:endParaRPr lang="fr-FR" sz="1700" dirty="0"/>
          </a:p>
          <a:p>
            <a:endParaRPr lang="fr-FR" sz="1700" dirty="0"/>
          </a:p>
        </p:txBody>
      </p:sp>
    </p:spTree>
    <p:extLst>
      <p:ext uri="{BB962C8B-B14F-4D97-AF65-F5344CB8AC3E}">
        <p14:creationId xmlns:p14="http://schemas.microsoft.com/office/powerpoint/2010/main" val="327189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4325" y="1146428"/>
            <a:ext cx="8572389" cy="3527477"/>
          </a:xfrm>
        </p:spPr>
        <p:txBody>
          <a:bodyPr>
            <a:normAutofit fontScale="92500" lnSpcReduction="10000"/>
          </a:bodyPr>
          <a:lstStyle/>
          <a:p>
            <a:pPr algn="ctr"/>
            <a:r>
              <a:rPr lang="fr-FR" dirty="0"/>
              <a:t>Michel </a:t>
            </a:r>
            <a:r>
              <a:rPr lang="fr-FR" dirty="0" err="1"/>
              <a:t>Foudriat</a:t>
            </a:r>
            <a:r>
              <a:rPr lang="fr-FR" dirty="0"/>
              <a:t> (2016) </a:t>
            </a:r>
          </a:p>
          <a:p>
            <a:pPr algn="ctr"/>
            <a:r>
              <a:rPr lang="fr-FR" b="1" dirty="0"/>
              <a:t>« </a:t>
            </a:r>
            <a:r>
              <a:rPr lang="fr-FR" b="1" i="1" dirty="0"/>
              <a:t>la </a:t>
            </a:r>
            <a:r>
              <a:rPr lang="fr-FR" b="1" i="1" dirty="0" err="1"/>
              <a:t>coconstruction</a:t>
            </a:r>
            <a:r>
              <a:rPr lang="fr-FR" b="1" i="1" dirty="0"/>
              <a:t> une alternative managériale </a:t>
            </a:r>
            <a:r>
              <a:rPr lang="fr-FR" b="1" dirty="0"/>
              <a:t>» </a:t>
            </a:r>
          </a:p>
          <a:p>
            <a:endParaRPr lang="fr-FR" dirty="0"/>
          </a:p>
          <a:p>
            <a:r>
              <a:rPr lang="fr-FR" dirty="0"/>
              <a:t>Travailler sur des « principes de raisonnement» : </a:t>
            </a:r>
          </a:p>
          <a:p>
            <a:endParaRPr lang="fr-FR" dirty="0"/>
          </a:p>
          <a:p>
            <a:r>
              <a:rPr lang="fr-FR" dirty="0"/>
              <a:t> </a:t>
            </a:r>
            <a:r>
              <a:rPr lang="fr-FR" dirty="0">
                <a:sym typeface="Wingdings" pitchFamily="2" charset="2"/>
              </a:rPr>
              <a:t> D</a:t>
            </a:r>
            <a:r>
              <a:rPr lang="fr-FR" dirty="0"/>
              <a:t>évelopper des capacités de réflexivité.</a:t>
            </a:r>
          </a:p>
          <a:p>
            <a:endParaRPr lang="fr-FR" dirty="0">
              <a:sym typeface="Wingdings" pitchFamily="2" charset="2"/>
            </a:endParaRPr>
          </a:p>
          <a:p>
            <a:r>
              <a:rPr lang="fr-FR" dirty="0">
                <a:sym typeface="Wingdings" pitchFamily="2" charset="2"/>
              </a:rPr>
              <a:t>  </a:t>
            </a:r>
            <a:r>
              <a:rPr lang="fr-FR" dirty="0"/>
              <a:t>«</a:t>
            </a:r>
            <a:r>
              <a:rPr lang="fr-FR" i="1" dirty="0"/>
              <a:t>Une intelligibilité de l’activité et des projets dans les contextes organisationnels singuliers où ils se développent</a:t>
            </a:r>
            <a:r>
              <a:rPr lang="fr-FR" dirty="0"/>
              <a: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90094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TotalTime>
  <Words>645</Words>
  <Application>Microsoft Office PowerPoint</Application>
  <PresentationFormat>Affichage à l'écran (16:9)</PresentationFormat>
  <Paragraphs>130</Paragraphs>
  <Slides>8</Slides>
  <Notes>7</Notes>
  <HiddenSlides>0</HiddenSlides>
  <MMClips>0</MMClips>
  <ScaleCrop>false</ScaleCrop>
  <HeadingPairs>
    <vt:vector size="4" baseType="variant">
      <vt:variant>
        <vt:lpstr>Thème</vt:lpstr>
      </vt:variant>
      <vt:variant>
        <vt:i4>3</vt:i4>
      </vt:variant>
      <vt:variant>
        <vt:lpstr>Titres des diapositives</vt:lpstr>
      </vt:variant>
      <vt:variant>
        <vt:i4>8</vt:i4>
      </vt:variant>
    </vt:vector>
  </HeadingPairs>
  <TitlesOfParts>
    <vt:vector size="11" baseType="lpstr">
      <vt:lpstr>Thème Office</vt:lpstr>
      <vt:lpstr>Conception personnalisée</vt:lpstr>
      <vt:lpstr>1_Conception personnalisée</vt:lpstr>
      <vt:lpstr>Présentation PowerPoint</vt:lpstr>
      <vt:lpstr>Présentation PowerPoint</vt:lpstr>
      <vt:lpstr>Objectif commun pour les Professionnels  = Redonner le pouvoir aux personnes et à leur groupe d’appartenance </vt:lpstr>
      <vt:lpstr>Rapport pour le Haut Conseil du travail Social (JAEGER, 2017) 2 conditions pour faire avancer la participation </vt:lpstr>
      <vt:lpstr>AGIR POUR…</vt:lpstr>
      <vt:lpstr>AGIR EN…</vt:lpstr>
      <vt:lpstr>DES LIENS NÉCESSAIRES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Benedetta Pastore</dc:creator>
  <cp:lastModifiedBy>antoine.bezard</cp:lastModifiedBy>
  <cp:revision>24</cp:revision>
  <dcterms:created xsi:type="dcterms:W3CDTF">2018-01-16T11:25:02Z</dcterms:created>
  <dcterms:modified xsi:type="dcterms:W3CDTF">2018-02-08T15:59:07Z</dcterms:modified>
</cp:coreProperties>
</file>